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8" r:id="rId3"/>
    <p:sldId id="274" r:id="rId4"/>
    <p:sldId id="367" r:id="rId5"/>
    <p:sldId id="368" r:id="rId6"/>
    <p:sldId id="290" r:id="rId7"/>
    <p:sldId id="260" r:id="rId8"/>
    <p:sldId id="278" r:id="rId9"/>
    <p:sldId id="279" r:id="rId10"/>
    <p:sldId id="281" r:id="rId11"/>
    <p:sldId id="329" r:id="rId12"/>
    <p:sldId id="339" r:id="rId13"/>
    <p:sldId id="289" r:id="rId14"/>
    <p:sldId id="291" r:id="rId15"/>
    <p:sldId id="342" r:id="rId16"/>
    <p:sldId id="294" r:id="rId17"/>
    <p:sldId id="372" r:id="rId18"/>
    <p:sldId id="371" r:id="rId19"/>
    <p:sldId id="376" r:id="rId20"/>
    <p:sldId id="275" r:id="rId21"/>
    <p:sldId id="338" r:id="rId22"/>
    <p:sldId id="286" r:id="rId23"/>
    <p:sldId id="292" r:id="rId24"/>
    <p:sldId id="370" r:id="rId25"/>
    <p:sldId id="293" r:id="rId26"/>
    <p:sldId id="295" r:id="rId27"/>
    <p:sldId id="304" r:id="rId28"/>
    <p:sldId id="384" r:id="rId29"/>
    <p:sldId id="300" r:id="rId30"/>
    <p:sldId id="366" r:id="rId31"/>
    <p:sldId id="381" r:id="rId32"/>
    <p:sldId id="302" r:id="rId33"/>
    <p:sldId id="382" r:id="rId34"/>
    <p:sldId id="380" r:id="rId35"/>
    <p:sldId id="25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EF913-E672-4312-94B2-227F369986D2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60F62C2-A1C5-4179-8DF5-E8C3A4A66ADA}">
      <dgm:prSet phldrT="[Text]"/>
      <dgm:spPr/>
      <dgm:t>
        <a:bodyPr/>
        <a:lstStyle/>
        <a:p>
          <a:r>
            <a:rPr lang="en-IN" dirty="0"/>
            <a:t>Dataset</a:t>
          </a:r>
        </a:p>
      </dgm:t>
    </dgm:pt>
    <dgm:pt modelId="{48B82C3F-E53C-4936-B5C9-AC65689BBEAC}" type="parTrans" cxnId="{616E1CC4-9B6A-4513-A0DF-98A36F75B8BF}">
      <dgm:prSet/>
      <dgm:spPr/>
      <dgm:t>
        <a:bodyPr/>
        <a:lstStyle/>
        <a:p>
          <a:endParaRPr lang="en-IN"/>
        </a:p>
      </dgm:t>
    </dgm:pt>
    <dgm:pt modelId="{65B9823F-B24E-4A0D-B990-9AB18D0984E6}" type="sibTrans" cxnId="{616E1CC4-9B6A-4513-A0DF-98A36F75B8BF}">
      <dgm:prSet/>
      <dgm:spPr/>
      <dgm:t>
        <a:bodyPr/>
        <a:lstStyle/>
        <a:p>
          <a:endParaRPr lang="en-IN"/>
        </a:p>
      </dgm:t>
    </dgm:pt>
    <dgm:pt modelId="{E6D3A257-6DCE-40D2-94EE-EC3E21181F38}">
      <dgm:prSet phldrT="[Text]"/>
      <dgm:spPr/>
      <dgm:t>
        <a:bodyPr/>
        <a:lstStyle/>
        <a:p>
          <a:r>
            <a:rPr lang="en-IN" dirty="0"/>
            <a:t>ML Architecture</a:t>
          </a:r>
        </a:p>
      </dgm:t>
    </dgm:pt>
    <dgm:pt modelId="{D4B87EBF-EEFF-43A7-8F37-AE54A090B112}" type="parTrans" cxnId="{D355B002-C900-4D62-A955-38FE4D27D147}">
      <dgm:prSet/>
      <dgm:spPr/>
      <dgm:t>
        <a:bodyPr/>
        <a:lstStyle/>
        <a:p>
          <a:endParaRPr lang="en-IN"/>
        </a:p>
      </dgm:t>
    </dgm:pt>
    <dgm:pt modelId="{10D3E5B6-84FD-45BD-91C8-35F28983EBEE}" type="sibTrans" cxnId="{D355B002-C900-4D62-A955-38FE4D27D147}">
      <dgm:prSet/>
      <dgm:spPr/>
      <dgm:t>
        <a:bodyPr/>
        <a:lstStyle/>
        <a:p>
          <a:endParaRPr lang="en-IN"/>
        </a:p>
      </dgm:t>
    </dgm:pt>
    <dgm:pt modelId="{BD3B4ECD-CFBC-43B0-9DC7-FF0F0DEFC5A5}">
      <dgm:prSet phldrT="[Text]"/>
      <dgm:spPr/>
      <dgm:t>
        <a:bodyPr/>
        <a:lstStyle/>
        <a:p>
          <a:r>
            <a:rPr lang="en-IN" dirty="0"/>
            <a:t>Model Training</a:t>
          </a:r>
        </a:p>
      </dgm:t>
    </dgm:pt>
    <dgm:pt modelId="{866D2B11-84D8-4E4B-8B8C-39AB60063C49}" type="parTrans" cxnId="{52BECC1A-D555-4E82-BCD4-9372BDE4984C}">
      <dgm:prSet/>
      <dgm:spPr/>
      <dgm:t>
        <a:bodyPr/>
        <a:lstStyle/>
        <a:p>
          <a:endParaRPr lang="en-IN"/>
        </a:p>
      </dgm:t>
    </dgm:pt>
    <dgm:pt modelId="{1249A4E1-6614-43FE-9683-87F4D0CA8CD3}" type="sibTrans" cxnId="{52BECC1A-D555-4E82-BCD4-9372BDE4984C}">
      <dgm:prSet/>
      <dgm:spPr/>
      <dgm:t>
        <a:bodyPr/>
        <a:lstStyle/>
        <a:p>
          <a:endParaRPr lang="en-IN"/>
        </a:p>
      </dgm:t>
    </dgm:pt>
    <dgm:pt modelId="{885641D3-D242-4516-A5D8-171DC6E95BA1}">
      <dgm:prSet phldrT="[Text]"/>
      <dgm:spPr/>
      <dgm:t>
        <a:bodyPr/>
        <a:lstStyle/>
        <a:p>
          <a:r>
            <a:rPr lang="en-IN" dirty="0"/>
            <a:t>Evaluation</a:t>
          </a:r>
        </a:p>
      </dgm:t>
    </dgm:pt>
    <dgm:pt modelId="{A02D7B43-3DEB-4700-82C0-702A4F6BC356}" type="parTrans" cxnId="{18EC186D-0CD3-4475-AA4B-9B1DA1161B44}">
      <dgm:prSet/>
      <dgm:spPr/>
      <dgm:t>
        <a:bodyPr/>
        <a:lstStyle/>
        <a:p>
          <a:endParaRPr lang="en-IN"/>
        </a:p>
      </dgm:t>
    </dgm:pt>
    <dgm:pt modelId="{2BD5D781-E694-4D05-8B64-0BE4C0D23283}" type="sibTrans" cxnId="{18EC186D-0CD3-4475-AA4B-9B1DA1161B44}">
      <dgm:prSet/>
      <dgm:spPr/>
      <dgm:t>
        <a:bodyPr/>
        <a:lstStyle/>
        <a:p>
          <a:endParaRPr lang="en-IN"/>
        </a:p>
      </dgm:t>
    </dgm:pt>
    <dgm:pt modelId="{B20B6406-3099-4E63-867F-F39A8F736697}" type="pres">
      <dgm:prSet presAssocID="{393EF913-E672-4312-94B2-227F369986D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33A7BD2-68E8-4599-92AB-264655843729}" type="pres">
      <dgm:prSet presAssocID="{860F62C2-A1C5-4179-8DF5-E8C3A4A66ADA}" presName="composite" presStyleCnt="0"/>
      <dgm:spPr/>
    </dgm:pt>
    <dgm:pt modelId="{CFDB7E97-422C-4150-B4CA-4E323645CAFB}" type="pres">
      <dgm:prSet presAssocID="{860F62C2-A1C5-4179-8DF5-E8C3A4A66ADA}" presName="BackAccent" presStyleLbl="bgShp" presStyleIdx="0" presStyleCnt="4"/>
      <dgm:spPr/>
    </dgm:pt>
    <dgm:pt modelId="{198B5DD8-0893-4191-9F16-847E0B6F78A7}" type="pres">
      <dgm:prSet presAssocID="{860F62C2-A1C5-4179-8DF5-E8C3A4A66ADA}" presName="Accent" presStyleLbl="alignNode1" presStyleIdx="0" presStyleCnt="4"/>
      <dgm:spPr/>
    </dgm:pt>
    <dgm:pt modelId="{8F56F870-102C-4493-A6EE-AEB9771F8D10}" type="pres">
      <dgm:prSet presAssocID="{860F62C2-A1C5-4179-8DF5-E8C3A4A66ADA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9BBBBAC-A77D-4FE7-A16A-ECF4E58B488F}" type="pres">
      <dgm:prSet presAssocID="{860F62C2-A1C5-4179-8DF5-E8C3A4A66ADA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2380432B-38A1-4CEF-9A18-9D01943F1795}" type="pres">
      <dgm:prSet presAssocID="{65B9823F-B24E-4A0D-B990-9AB18D0984E6}" presName="sibTrans" presStyleCnt="0"/>
      <dgm:spPr/>
    </dgm:pt>
    <dgm:pt modelId="{3CD41D6E-10C7-4903-817B-5E0B437336CE}" type="pres">
      <dgm:prSet presAssocID="{E6D3A257-6DCE-40D2-94EE-EC3E21181F38}" presName="composite" presStyleCnt="0"/>
      <dgm:spPr/>
    </dgm:pt>
    <dgm:pt modelId="{F9D676B8-3D23-47B8-ACB3-5FE97C3611AA}" type="pres">
      <dgm:prSet presAssocID="{E6D3A257-6DCE-40D2-94EE-EC3E21181F38}" presName="BackAccent" presStyleLbl="bgShp" presStyleIdx="1" presStyleCnt="4"/>
      <dgm:spPr/>
    </dgm:pt>
    <dgm:pt modelId="{E97C6005-88EF-47F8-9CF7-4C3B688BEEF8}" type="pres">
      <dgm:prSet presAssocID="{E6D3A257-6DCE-40D2-94EE-EC3E21181F38}" presName="Accent" presStyleLbl="alignNode1" presStyleIdx="1" presStyleCnt="4"/>
      <dgm:spPr/>
    </dgm:pt>
    <dgm:pt modelId="{09F2CA71-F458-472E-A474-33B6F2032367}" type="pres">
      <dgm:prSet presAssocID="{E6D3A257-6DCE-40D2-94EE-EC3E21181F38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279D9B9-3ADE-487C-A480-263D3E743128}" type="pres">
      <dgm:prSet presAssocID="{E6D3A257-6DCE-40D2-94EE-EC3E21181F38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D2A1104B-E040-4E2A-B846-C8313A7D8F71}" type="pres">
      <dgm:prSet presAssocID="{10D3E5B6-84FD-45BD-91C8-35F28983EBEE}" presName="sibTrans" presStyleCnt="0"/>
      <dgm:spPr/>
    </dgm:pt>
    <dgm:pt modelId="{67C47BC8-B779-418A-800E-D019E1D9BC19}" type="pres">
      <dgm:prSet presAssocID="{BD3B4ECD-CFBC-43B0-9DC7-FF0F0DEFC5A5}" presName="composite" presStyleCnt="0"/>
      <dgm:spPr/>
    </dgm:pt>
    <dgm:pt modelId="{3008EC05-F183-4FA4-BECF-597F73AE59FC}" type="pres">
      <dgm:prSet presAssocID="{BD3B4ECD-CFBC-43B0-9DC7-FF0F0DEFC5A5}" presName="BackAccent" presStyleLbl="bgShp" presStyleIdx="2" presStyleCnt="4"/>
      <dgm:spPr/>
    </dgm:pt>
    <dgm:pt modelId="{59270CFC-2D64-4A4B-A97F-5DD5B8C5A011}" type="pres">
      <dgm:prSet presAssocID="{BD3B4ECD-CFBC-43B0-9DC7-FF0F0DEFC5A5}" presName="Accent" presStyleLbl="alignNode1" presStyleIdx="2" presStyleCnt="4"/>
      <dgm:spPr/>
    </dgm:pt>
    <dgm:pt modelId="{93EA2572-F925-400A-AB6C-AAB6EB2DC348}" type="pres">
      <dgm:prSet presAssocID="{BD3B4ECD-CFBC-43B0-9DC7-FF0F0DEFC5A5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20C4792-97F1-4100-9E91-AA1203D0FE45}" type="pres">
      <dgm:prSet presAssocID="{BD3B4ECD-CFBC-43B0-9DC7-FF0F0DEFC5A5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067CD97D-4B53-43A2-A055-CB19E47B04A4}" type="pres">
      <dgm:prSet presAssocID="{1249A4E1-6614-43FE-9683-87F4D0CA8CD3}" presName="sibTrans" presStyleCnt="0"/>
      <dgm:spPr/>
    </dgm:pt>
    <dgm:pt modelId="{A1C8A835-3AC4-4F8C-94EE-8F6AB38220D1}" type="pres">
      <dgm:prSet presAssocID="{885641D3-D242-4516-A5D8-171DC6E95BA1}" presName="composite" presStyleCnt="0"/>
      <dgm:spPr/>
    </dgm:pt>
    <dgm:pt modelId="{9A15772C-6FC1-461A-BFD8-ECD758C1F0CD}" type="pres">
      <dgm:prSet presAssocID="{885641D3-D242-4516-A5D8-171DC6E95BA1}" presName="BackAccent" presStyleLbl="bgShp" presStyleIdx="3" presStyleCnt="4"/>
      <dgm:spPr/>
    </dgm:pt>
    <dgm:pt modelId="{93AC1967-3742-49E6-BFBB-E3E9593C1E41}" type="pres">
      <dgm:prSet presAssocID="{885641D3-D242-4516-A5D8-171DC6E95BA1}" presName="Accent" presStyleLbl="alignNode1" presStyleIdx="3" presStyleCnt="4"/>
      <dgm:spPr/>
    </dgm:pt>
    <dgm:pt modelId="{7DA2197F-B0FF-4DF5-83C5-E392A00FBCA0}" type="pres">
      <dgm:prSet presAssocID="{885641D3-D242-4516-A5D8-171DC6E95BA1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D5F9B823-2D68-4BD8-8008-68A10566DAEF}" type="pres">
      <dgm:prSet presAssocID="{885641D3-D242-4516-A5D8-171DC6E95BA1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355B002-C900-4D62-A955-38FE4D27D147}" srcId="{393EF913-E672-4312-94B2-227F369986D2}" destId="{E6D3A257-6DCE-40D2-94EE-EC3E21181F38}" srcOrd="1" destOrd="0" parTransId="{D4B87EBF-EEFF-43A7-8F37-AE54A090B112}" sibTransId="{10D3E5B6-84FD-45BD-91C8-35F28983EBEE}"/>
    <dgm:cxn modelId="{52BECC1A-D555-4E82-BCD4-9372BDE4984C}" srcId="{393EF913-E672-4312-94B2-227F369986D2}" destId="{BD3B4ECD-CFBC-43B0-9DC7-FF0F0DEFC5A5}" srcOrd="2" destOrd="0" parTransId="{866D2B11-84D8-4E4B-8B8C-39AB60063C49}" sibTransId="{1249A4E1-6614-43FE-9683-87F4D0CA8CD3}"/>
    <dgm:cxn modelId="{B24F1B1E-44CF-4E9D-8357-CB184CD94A6D}" type="presOf" srcId="{885641D3-D242-4516-A5D8-171DC6E95BA1}" destId="{D5F9B823-2D68-4BD8-8008-68A10566DAEF}" srcOrd="0" destOrd="0" presId="urn:microsoft.com/office/officeart/2008/layout/IncreasingCircleProcess"/>
    <dgm:cxn modelId="{A87FA66B-E94A-4666-A6CA-3521B83CB30A}" type="presOf" srcId="{860F62C2-A1C5-4179-8DF5-E8C3A4A66ADA}" destId="{19BBBBAC-A77D-4FE7-A16A-ECF4E58B488F}" srcOrd="0" destOrd="0" presId="urn:microsoft.com/office/officeart/2008/layout/IncreasingCircleProcess"/>
    <dgm:cxn modelId="{18EC186D-0CD3-4475-AA4B-9B1DA1161B44}" srcId="{393EF913-E672-4312-94B2-227F369986D2}" destId="{885641D3-D242-4516-A5D8-171DC6E95BA1}" srcOrd="3" destOrd="0" parTransId="{A02D7B43-3DEB-4700-82C0-702A4F6BC356}" sibTransId="{2BD5D781-E694-4D05-8B64-0BE4C0D23283}"/>
    <dgm:cxn modelId="{66844574-E7F5-402A-980F-D54473625631}" type="presOf" srcId="{E6D3A257-6DCE-40D2-94EE-EC3E21181F38}" destId="{D279D9B9-3ADE-487C-A480-263D3E743128}" srcOrd="0" destOrd="0" presId="urn:microsoft.com/office/officeart/2008/layout/IncreasingCircleProcess"/>
    <dgm:cxn modelId="{013D2959-3D79-486F-BCF3-0317A1348834}" type="presOf" srcId="{393EF913-E672-4312-94B2-227F369986D2}" destId="{B20B6406-3099-4E63-867F-F39A8F736697}" srcOrd="0" destOrd="0" presId="urn:microsoft.com/office/officeart/2008/layout/IncreasingCircleProcess"/>
    <dgm:cxn modelId="{33766DB4-EE50-4CF7-90B2-4FDEC711CD4D}" type="presOf" srcId="{BD3B4ECD-CFBC-43B0-9DC7-FF0F0DEFC5A5}" destId="{320C4792-97F1-4100-9E91-AA1203D0FE45}" srcOrd="0" destOrd="0" presId="urn:microsoft.com/office/officeart/2008/layout/IncreasingCircleProcess"/>
    <dgm:cxn modelId="{616E1CC4-9B6A-4513-A0DF-98A36F75B8BF}" srcId="{393EF913-E672-4312-94B2-227F369986D2}" destId="{860F62C2-A1C5-4179-8DF5-E8C3A4A66ADA}" srcOrd="0" destOrd="0" parTransId="{48B82C3F-E53C-4936-B5C9-AC65689BBEAC}" sibTransId="{65B9823F-B24E-4A0D-B990-9AB18D0984E6}"/>
    <dgm:cxn modelId="{77D85C06-FE4A-40BE-B10C-7F338495B663}" type="presParOf" srcId="{B20B6406-3099-4E63-867F-F39A8F736697}" destId="{333A7BD2-68E8-4599-92AB-264655843729}" srcOrd="0" destOrd="0" presId="urn:microsoft.com/office/officeart/2008/layout/IncreasingCircleProcess"/>
    <dgm:cxn modelId="{46EBE784-2EBD-491B-8132-A133D114217A}" type="presParOf" srcId="{333A7BD2-68E8-4599-92AB-264655843729}" destId="{CFDB7E97-422C-4150-B4CA-4E323645CAFB}" srcOrd="0" destOrd="0" presId="urn:microsoft.com/office/officeart/2008/layout/IncreasingCircleProcess"/>
    <dgm:cxn modelId="{EE00D23F-A1AB-49F3-AE6D-D7F7480A8E1A}" type="presParOf" srcId="{333A7BD2-68E8-4599-92AB-264655843729}" destId="{198B5DD8-0893-4191-9F16-847E0B6F78A7}" srcOrd="1" destOrd="0" presId="urn:microsoft.com/office/officeart/2008/layout/IncreasingCircleProcess"/>
    <dgm:cxn modelId="{BAE3BB07-8535-45D5-8043-3F87509D8C20}" type="presParOf" srcId="{333A7BD2-68E8-4599-92AB-264655843729}" destId="{8F56F870-102C-4493-A6EE-AEB9771F8D10}" srcOrd="2" destOrd="0" presId="urn:microsoft.com/office/officeart/2008/layout/IncreasingCircleProcess"/>
    <dgm:cxn modelId="{D6B0E0D6-B449-4A78-AB4F-A14A018650B4}" type="presParOf" srcId="{333A7BD2-68E8-4599-92AB-264655843729}" destId="{19BBBBAC-A77D-4FE7-A16A-ECF4E58B488F}" srcOrd="3" destOrd="0" presId="urn:microsoft.com/office/officeart/2008/layout/IncreasingCircleProcess"/>
    <dgm:cxn modelId="{9AF27DF1-F2A7-43DE-B8DB-2A857119CD36}" type="presParOf" srcId="{B20B6406-3099-4E63-867F-F39A8F736697}" destId="{2380432B-38A1-4CEF-9A18-9D01943F1795}" srcOrd="1" destOrd="0" presId="urn:microsoft.com/office/officeart/2008/layout/IncreasingCircleProcess"/>
    <dgm:cxn modelId="{D677E715-6A21-4BC4-BAF0-D949BB479D44}" type="presParOf" srcId="{B20B6406-3099-4E63-867F-F39A8F736697}" destId="{3CD41D6E-10C7-4903-817B-5E0B437336CE}" srcOrd="2" destOrd="0" presId="urn:microsoft.com/office/officeart/2008/layout/IncreasingCircleProcess"/>
    <dgm:cxn modelId="{D933BECE-B527-4134-BF46-BCB17F137AC8}" type="presParOf" srcId="{3CD41D6E-10C7-4903-817B-5E0B437336CE}" destId="{F9D676B8-3D23-47B8-ACB3-5FE97C3611AA}" srcOrd="0" destOrd="0" presId="urn:microsoft.com/office/officeart/2008/layout/IncreasingCircleProcess"/>
    <dgm:cxn modelId="{30275480-BC4A-4B35-85ED-A6E3FCC31AF8}" type="presParOf" srcId="{3CD41D6E-10C7-4903-817B-5E0B437336CE}" destId="{E97C6005-88EF-47F8-9CF7-4C3B688BEEF8}" srcOrd="1" destOrd="0" presId="urn:microsoft.com/office/officeart/2008/layout/IncreasingCircleProcess"/>
    <dgm:cxn modelId="{BE562351-9AAF-4FC0-A920-16693405DA3A}" type="presParOf" srcId="{3CD41D6E-10C7-4903-817B-5E0B437336CE}" destId="{09F2CA71-F458-472E-A474-33B6F2032367}" srcOrd="2" destOrd="0" presId="urn:microsoft.com/office/officeart/2008/layout/IncreasingCircleProcess"/>
    <dgm:cxn modelId="{65DF5439-1108-486F-9756-E55954702057}" type="presParOf" srcId="{3CD41D6E-10C7-4903-817B-5E0B437336CE}" destId="{D279D9B9-3ADE-487C-A480-263D3E743128}" srcOrd="3" destOrd="0" presId="urn:microsoft.com/office/officeart/2008/layout/IncreasingCircleProcess"/>
    <dgm:cxn modelId="{FBF7C009-786C-4A36-B76B-AD84FCB52084}" type="presParOf" srcId="{B20B6406-3099-4E63-867F-F39A8F736697}" destId="{D2A1104B-E040-4E2A-B846-C8313A7D8F71}" srcOrd="3" destOrd="0" presId="urn:microsoft.com/office/officeart/2008/layout/IncreasingCircleProcess"/>
    <dgm:cxn modelId="{04D6D2BA-E771-4F03-A7AC-980468DF1EF0}" type="presParOf" srcId="{B20B6406-3099-4E63-867F-F39A8F736697}" destId="{67C47BC8-B779-418A-800E-D019E1D9BC19}" srcOrd="4" destOrd="0" presId="urn:microsoft.com/office/officeart/2008/layout/IncreasingCircleProcess"/>
    <dgm:cxn modelId="{5F4E3961-04BD-42DC-B926-0C91BABF95E9}" type="presParOf" srcId="{67C47BC8-B779-418A-800E-D019E1D9BC19}" destId="{3008EC05-F183-4FA4-BECF-597F73AE59FC}" srcOrd="0" destOrd="0" presId="urn:microsoft.com/office/officeart/2008/layout/IncreasingCircleProcess"/>
    <dgm:cxn modelId="{4A332218-A5FF-4262-8B7A-FEDA55ABCDCE}" type="presParOf" srcId="{67C47BC8-B779-418A-800E-D019E1D9BC19}" destId="{59270CFC-2D64-4A4B-A97F-5DD5B8C5A011}" srcOrd="1" destOrd="0" presId="urn:microsoft.com/office/officeart/2008/layout/IncreasingCircleProcess"/>
    <dgm:cxn modelId="{71D0E216-B65C-4B70-B267-DFA5AB763DC6}" type="presParOf" srcId="{67C47BC8-B779-418A-800E-D019E1D9BC19}" destId="{93EA2572-F925-400A-AB6C-AAB6EB2DC348}" srcOrd="2" destOrd="0" presId="urn:microsoft.com/office/officeart/2008/layout/IncreasingCircleProcess"/>
    <dgm:cxn modelId="{6BC6D716-9A32-4792-B6E8-3B96BCAA4F75}" type="presParOf" srcId="{67C47BC8-B779-418A-800E-D019E1D9BC19}" destId="{320C4792-97F1-4100-9E91-AA1203D0FE45}" srcOrd="3" destOrd="0" presId="urn:microsoft.com/office/officeart/2008/layout/IncreasingCircleProcess"/>
    <dgm:cxn modelId="{4D91E44C-C23B-4DE5-9A14-6FF06CC256D5}" type="presParOf" srcId="{B20B6406-3099-4E63-867F-F39A8F736697}" destId="{067CD97D-4B53-43A2-A055-CB19E47B04A4}" srcOrd="5" destOrd="0" presId="urn:microsoft.com/office/officeart/2008/layout/IncreasingCircleProcess"/>
    <dgm:cxn modelId="{E70C6387-40FE-452B-928F-CB08D8A66288}" type="presParOf" srcId="{B20B6406-3099-4E63-867F-F39A8F736697}" destId="{A1C8A835-3AC4-4F8C-94EE-8F6AB38220D1}" srcOrd="6" destOrd="0" presId="urn:microsoft.com/office/officeart/2008/layout/IncreasingCircleProcess"/>
    <dgm:cxn modelId="{4E24E6E1-3BA9-492C-8C1E-CF129BA49BEF}" type="presParOf" srcId="{A1C8A835-3AC4-4F8C-94EE-8F6AB38220D1}" destId="{9A15772C-6FC1-461A-BFD8-ECD758C1F0CD}" srcOrd="0" destOrd="0" presId="urn:microsoft.com/office/officeart/2008/layout/IncreasingCircleProcess"/>
    <dgm:cxn modelId="{8E363C1E-C14D-42A2-9C36-224660E87A22}" type="presParOf" srcId="{A1C8A835-3AC4-4F8C-94EE-8F6AB38220D1}" destId="{93AC1967-3742-49E6-BFBB-E3E9593C1E41}" srcOrd="1" destOrd="0" presId="urn:microsoft.com/office/officeart/2008/layout/IncreasingCircleProcess"/>
    <dgm:cxn modelId="{5C87B649-309E-438F-B41D-510B0E5AECF5}" type="presParOf" srcId="{A1C8A835-3AC4-4F8C-94EE-8F6AB38220D1}" destId="{7DA2197F-B0FF-4DF5-83C5-E392A00FBCA0}" srcOrd="2" destOrd="0" presId="urn:microsoft.com/office/officeart/2008/layout/IncreasingCircleProcess"/>
    <dgm:cxn modelId="{E6A04BFC-50EC-4494-8FF9-15BA5946F416}" type="presParOf" srcId="{A1C8A835-3AC4-4F8C-94EE-8F6AB38220D1}" destId="{D5F9B823-2D68-4BD8-8008-68A10566DAEF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B7E97-422C-4150-B4CA-4E323645CAFB}">
      <dsp:nvSpPr>
        <dsp:cNvPr id="0" name=""/>
        <dsp:cNvSpPr/>
      </dsp:nvSpPr>
      <dsp:spPr>
        <a:xfrm>
          <a:off x="8533" y="0"/>
          <a:ext cx="676502" cy="676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B5DD8-0893-4191-9F16-847E0B6F78A7}">
      <dsp:nvSpPr>
        <dsp:cNvPr id="0" name=""/>
        <dsp:cNvSpPr/>
      </dsp:nvSpPr>
      <dsp:spPr>
        <a:xfrm>
          <a:off x="76183" y="67650"/>
          <a:ext cx="541201" cy="541201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BBBAC-A77D-4FE7-A16A-ECF4E58B488F}">
      <dsp:nvSpPr>
        <dsp:cNvPr id="0" name=""/>
        <dsp:cNvSpPr/>
      </dsp:nvSpPr>
      <dsp:spPr>
        <a:xfrm>
          <a:off x="825973" y="0"/>
          <a:ext cx="2001319" cy="67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Dataset</a:t>
          </a:r>
        </a:p>
      </dsp:txBody>
      <dsp:txXfrm>
        <a:off x="825973" y="0"/>
        <a:ext cx="2001319" cy="676502"/>
      </dsp:txXfrm>
    </dsp:sp>
    <dsp:sp modelId="{F9D676B8-3D23-47B8-ACB3-5FE97C3611AA}">
      <dsp:nvSpPr>
        <dsp:cNvPr id="0" name=""/>
        <dsp:cNvSpPr/>
      </dsp:nvSpPr>
      <dsp:spPr>
        <a:xfrm>
          <a:off x="2968231" y="0"/>
          <a:ext cx="676502" cy="676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C6005-88EF-47F8-9CF7-4C3B688BEEF8}">
      <dsp:nvSpPr>
        <dsp:cNvPr id="0" name=""/>
        <dsp:cNvSpPr/>
      </dsp:nvSpPr>
      <dsp:spPr>
        <a:xfrm>
          <a:off x="3035881" y="67650"/>
          <a:ext cx="541201" cy="541201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9D9B9-3ADE-487C-A480-263D3E743128}">
      <dsp:nvSpPr>
        <dsp:cNvPr id="0" name=""/>
        <dsp:cNvSpPr/>
      </dsp:nvSpPr>
      <dsp:spPr>
        <a:xfrm>
          <a:off x="3785671" y="0"/>
          <a:ext cx="2001319" cy="67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ML Architecture</a:t>
          </a:r>
        </a:p>
      </dsp:txBody>
      <dsp:txXfrm>
        <a:off x="3785671" y="0"/>
        <a:ext cx="2001319" cy="676502"/>
      </dsp:txXfrm>
    </dsp:sp>
    <dsp:sp modelId="{3008EC05-F183-4FA4-BECF-597F73AE59FC}">
      <dsp:nvSpPr>
        <dsp:cNvPr id="0" name=""/>
        <dsp:cNvSpPr/>
      </dsp:nvSpPr>
      <dsp:spPr>
        <a:xfrm>
          <a:off x="5927929" y="0"/>
          <a:ext cx="676502" cy="676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70CFC-2D64-4A4B-A97F-5DD5B8C5A011}">
      <dsp:nvSpPr>
        <dsp:cNvPr id="0" name=""/>
        <dsp:cNvSpPr/>
      </dsp:nvSpPr>
      <dsp:spPr>
        <a:xfrm>
          <a:off x="5995579" y="67650"/>
          <a:ext cx="541201" cy="541201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4792-97F1-4100-9E91-AA1203D0FE45}">
      <dsp:nvSpPr>
        <dsp:cNvPr id="0" name=""/>
        <dsp:cNvSpPr/>
      </dsp:nvSpPr>
      <dsp:spPr>
        <a:xfrm>
          <a:off x="6745369" y="0"/>
          <a:ext cx="2001319" cy="67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Model Training</a:t>
          </a:r>
        </a:p>
      </dsp:txBody>
      <dsp:txXfrm>
        <a:off x="6745369" y="0"/>
        <a:ext cx="2001319" cy="676502"/>
      </dsp:txXfrm>
    </dsp:sp>
    <dsp:sp modelId="{9A15772C-6FC1-461A-BFD8-ECD758C1F0CD}">
      <dsp:nvSpPr>
        <dsp:cNvPr id="0" name=""/>
        <dsp:cNvSpPr/>
      </dsp:nvSpPr>
      <dsp:spPr>
        <a:xfrm>
          <a:off x="8887627" y="0"/>
          <a:ext cx="676502" cy="676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C1967-3742-49E6-BFBB-E3E9593C1E41}">
      <dsp:nvSpPr>
        <dsp:cNvPr id="0" name=""/>
        <dsp:cNvSpPr/>
      </dsp:nvSpPr>
      <dsp:spPr>
        <a:xfrm>
          <a:off x="8955277" y="67650"/>
          <a:ext cx="541201" cy="54120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9B823-2D68-4BD8-8008-68A10566DAEF}">
      <dsp:nvSpPr>
        <dsp:cNvPr id="0" name=""/>
        <dsp:cNvSpPr/>
      </dsp:nvSpPr>
      <dsp:spPr>
        <a:xfrm>
          <a:off x="9705067" y="0"/>
          <a:ext cx="2001319" cy="67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Evaluation</a:t>
          </a:r>
        </a:p>
      </dsp:txBody>
      <dsp:txXfrm>
        <a:off x="9705067" y="0"/>
        <a:ext cx="2001319" cy="676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22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23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43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23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44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25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09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82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47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58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59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6057C-1B51-4ADA-B161-52D16D90A919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5790-DCDE-4B0B-A62A-EA9362271A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09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api/applications/resnet/#resnet101-function" TargetMode="External"/><Relationship Id="rId13" Type="http://schemas.openxmlformats.org/officeDocument/2006/relationships/hyperlink" Target="https://keras.io/api/applications/vgg/#vgg16-function" TargetMode="External"/><Relationship Id="rId3" Type="http://schemas.openxmlformats.org/officeDocument/2006/relationships/hyperlink" Target="https://keras.io/api/applications/efficientnet/#efficientnetb1-function" TargetMode="External"/><Relationship Id="rId7" Type="http://schemas.openxmlformats.org/officeDocument/2006/relationships/hyperlink" Target="https://keras.io/api/applications/resnet/#resnet50-function" TargetMode="External"/><Relationship Id="rId12" Type="http://schemas.openxmlformats.org/officeDocument/2006/relationships/hyperlink" Target="https://keras.io/api/applications/xception/" TargetMode="External"/><Relationship Id="rId2" Type="http://schemas.openxmlformats.org/officeDocument/2006/relationships/hyperlink" Target="https://keras.io/api/applications/efficientnet/#efficientnetb0-fun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ras.io/api/applications/mobilenet_v3/#mobilenetv3small-function" TargetMode="External"/><Relationship Id="rId11" Type="http://schemas.openxmlformats.org/officeDocument/2006/relationships/hyperlink" Target="https://keras.io/api/applications/nasnet/#nasnetmobile-function" TargetMode="External"/><Relationship Id="rId5" Type="http://schemas.openxmlformats.org/officeDocument/2006/relationships/hyperlink" Target="https://keras.io/api/applications/mobilenet_v2/" TargetMode="External"/><Relationship Id="rId10" Type="http://schemas.openxmlformats.org/officeDocument/2006/relationships/hyperlink" Target="https://keras.io/api/applications/inceptionv3/" TargetMode="External"/><Relationship Id="rId4" Type="http://schemas.openxmlformats.org/officeDocument/2006/relationships/hyperlink" Target="https://keras.io/api/applications/efficientnet_v2/#efficientnetv2s-function" TargetMode="External"/><Relationship Id="rId9" Type="http://schemas.openxmlformats.org/officeDocument/2006/relationships/hyperlink" Target="https://keras.io/api/applications/densenet/#densenet121-functio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cbi.org/index.php/Main/article/view/422" TargetMode="External"/><Relationship Id="rId3" Type="http://schemas.openxmlformats.org/officeDocument/2006/relationships/hyperlink" Target="https://www.mdpi.com/2073-4395/12/10/2395" TargetMode="External"/><Relationship Id="rId7" Type="http://schemas.openxmlformats.org/officeDocument/2006/relationships/hyperlink" Target="https://arxiv.org/abs/2106.10698" TargetMode="External"/><Relationship Id="rId2" Type="http://schemas.openxmlformats.org/officeDocument/2006/relationships/hyperlink" Target="https://www.mdpi.com/2076-3417/12/14/698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dpi.com/2571-8800/8/1/4" TargetMode="External"/><Relationship Id="rId11" Type="http://schemas.openxmlformats.org/officeDocument/2006/relationships/hyperlink" Target="http://dx.doi.org/10.13140/RG.2.2.12224.15360/1" TargetMode="External"/><Relationship Id="rId5" Type="http://schemas.openxmlformats.org/officeDocument/2006/relationships/hyperlink" Target="https://arxiv.org/abs/2207.07919" TargetMode="External"/><Relationship Id="rId10" Type="http://schemas.openxmlformats.org/officeDocument/2006/relationships/hyperlink" Target="https://doi.org/10.48550/arXiv.1511.08060" TargetMode="External"/><Relationship Id="rId4" Type="http://schemas.openxmlformats.org/officeDocument/2006/relationships/hyperlink" Target="https://arxiv.org/abs/1604.03169" TargetMode="External"/><Relationship Id="rId9" Type="http://schemas.openxmlformats.org/officeDocument/2006/relationships/hyperlink" Target="https://www.mdpi.com/2673-2688/2/3/2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ics.uci.edu/dataset/241/one%2Bhundred%2Bplant%2Bspecies%2Bleaves%2Bdata%2Bset" TargetMode="External"/><Relationship Id="rId13" Type="http://schemas.openxmlformats.org/officeDocument/2006/relationships/hyperlink" Target="https://data.mendeley.com/datasets/v46jkbbzv3/2" TargetMode="External"/><Relationship Id="rId18" Type="http://schemas.openxmlformats.org/officeDocument/2006/relationships/hyperlink" Target="https://data.mendeley.com/datasets/yy2k5y7mxg/1" TargetMode="External"/><Relationship Id="rId3" Type="http://schemas.openxmlformats.org/officeDocument/2006/relationships/hyperlink" Target="https://www.kaggle.com/datasets/vipoooool/new-plant-diseases-dataset" TargetMode="External"/><Relationship Id="rId7" Type="http://schemas.openxmlformats.org/officeDocument/2006/relationships/hyperlink" Target="https://www.inaturalist.org/" TargetMode="External"/><Relationship Id="rId12" Type="http://schemas.openxmlformats.org/officeDocument/2006/relationships/hyperlink" Target="https://www.kaggle.com/c/plant-pathology-2020-fgvc7/data" TargetMode="External"/><Relationship Id="rId17" Type="http://schemas.openxmlformats.org/officeDocument/2006/relationships/hyperlink" Target="https://data.mendeley.com/datasets/t6j2h22jpx/2" TargetMode="External"/><Relationship Id="rId2" Type="http://schemas.openxmlformats.org/officeDocument/2006/relationships/hyperlink" Target="https://data.mendeley.com/datasets/tywbtsjrjv/1" TargetMode="External"/><Relationship Id="rId16" Type="http://schemas.openxmlformats.org/officeDocument/2006/relationships/hyperlink" Target="https://data.mendeley.com/datasets/dbjyfkn6jr/1" TargetMode="External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enodo.org/records/4726653" TargetMode="External"/><Relationship Id="rId11" Type="http://schemas.openxmlformats.org/officeDocument/2006/relationships/hyperlink" Target="https://www.kaggle.com/competitions/paddy-disease-classification" TargetMode="External"/><Relationship Id="rId5" Type="http://schemas.openxmlformats.org/officeDocument/2006/relationships/hyperlink" Target="https://archive.ics.uci.edu/dataset/288/leaf" TargetMode="External"/><Relationship Id="rId15" Type="http://schemas.openxmlformats.org/officeDocument/2006/relationships/hyperlink" Target="https://www.kaggle.com/datasets/yudhaislamisulistya/plants-type-datasets" TargetMode="External"/><Relationship Id="rId10" Type="http://schemas.openxmlformats.org/officeDocument/2006/relationships/hyperlink" Target="https://github.com/pratikkayal/PlantDoc-Dataset" TargetMode="External"/><Relationship Id="rId19" Type="http://schemas.openxmlformats.org/officeDocument/2006/relationships/hyperlink" Target="https://data.mendeley.com/datasets/c5yvn32dzg/2" TargetMode="External"/><Relationship Id="rId4" Type="http://schemas.openxmlformats.org/officeDocument/2006/relationships/hyperlink" Target="https://www.kaggle.com/datasets/emmarex/plantdisease" TargetMode="External"/><Relationship Id="rId9" Type="http://schemas.openxmlformats.org/officeDocument/2006/relationships/hyperlink" Target="https://www.kaggle.com/datasets/kacpergregorowicz/house-plant-species" TargetMode="External"/><Relationship Id="rId14" Type="http://schemas.openxmlformats.org/officeDocument/2006/relationships/hyperlink" Target="https://arxiv.org/abs/2207.0388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1C3D-46B8-D87F-8742-89A84336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891" y="1838740"/>
            <a:ext cx="7802218" cy="1783515"/>
          </a:xfrm>
        </p:spPr>
        <p:txBody>
          <a:bodyPr>
            <a:normAutofit/>
          </a:bodyPr>
          <a:lstStyle/>
          <a:p>
            <a:pPr algn="r"/>
            <a:r>
              <a:rPr lang="en-IN" sz="5400" dirty="0">
                <a:latin typeface="Bahnschrift Condensed" panose="020B0502040204020203" pitchFamily="34" charset="0"/>
              </a:rPr>
              <a:t>PLANT SPECIES &amp; LEAF DISEASE</a:t>
            </a:r>
            <a:br>
              <a:rPr lang="en-IN" sz="5400" dirty="0">
                <a:latin typeface="Bahnschrift Condensed" panose="020B0502040204020203" pitchFamily="34" charset="0"/>
              </a:rPr>
            </a:br>
            <a:r>
              <a:rPr lang="en-IN" dirty="0">
                <a:latin typeface="Bahnschrift Condensed" panose="020B0502040204020203" pitchFamily="34" charset="0"/>
              </a:rPr>
              <a:t>CLASSIFICATION</a:t>
            </a:r>
            <a:endParaRPr lang="en-IN" sz="5400" dirty="0">
              <a:latin typeface="Bahnschrift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077CE-F8A8-6104-7836-C58A6B2F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891" y="3830976"/>
            <a:ext cx="5516218" cy="731085"/>
          </a:xfrm>
        </p:spPr>
        <p:txBody>
          <a:bodyPr>
            <a:normAutofit/>
          </a:bodyPr>
          <a:lstStyle/>
          <a:p>
            <a:pPr algn="r"/>
            <a:r>
              <a:rPr lang="en-IN" sz="28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MAJOR PROJECT (BTECH CSE)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3C9BD3-67D6-318A-503F-7EBDE24F98A7}"/>
              </a:ext>
            </a:extLst>
          </p:cNvPr>
          <p:cNvSpPr txBox="1">
            <a:spLocks/>
          </p:cNvSpPr>
          <p:nvPr/>
        </p:nvSpPr>
        <p:spPr>
          <a:xfrm>
            <a:off x="6486941" y="5580262"/>
            <a:ext cx="4806760" cy="8169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</a:rPr>
              <a:t>Under the guidance of:</a:t>
            </a:r>
          </a:p>
          <a:p>
            <a:pPr marL="0" indent="0" algn="r">
              <a:buNone/>
            </a:pPr>
            <a:r>
              <a:rPr lang="en-IN" sz="18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</a:rPr>
              <a:t>Mr. Ayushman Bilas Thakur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91DC7-DED2-D19A-1BE0-55911397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3" y="317224"/>
            <a:ext cx="943669" cy="85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3563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is may contain: a screen shot of a web page with many different types of images and text on it">
            <a:extLst>
              <a:ext uri="{FF2B5EF4-FFF2-40B4-BE49-F238E27FC236}">
                <a16:creationId xmlns:a16="http://schemas.microsoft.com/office/drawing/2014/main" id="{1222D94E-4FAA-447E-E03D-06C66B0ED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436722" y="1342383"/>
            <a:ext cx="11318557" cy="3976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is may contain: the diagram shows how deep learning works">
            <a:extLst>
              <a:ext uri="{FF2B5EF4-FFF2-40B4-BE49-F238E27FC236}">
                <a16:creationId xmlns:a16="http://schemas.microsoft.com/office/drawing/2014/main" id="{2F981BEF-E937-2C55-CA3E-EF7788C5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09588"/>
            <a:ext cx="701040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his contains: Supervised Learning algorithms represented by skillslash">
            <a:extLst>
              <a:ext uri="{FF2B5EF4-FFF2-40B4-BE49-F238E27FC236}">
                <a16:creationId xmlns:a16="http://schemas.microsoft.com/office/drawing/2014/main" id="{16915706-4934-822F-C784-0E9B85316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3"/>
          <a:stretch/>
        </p:blipFill>
        <p:spPr bwMode="auto">
          <a:xfrm>
            <a:off x="3253740" y="796290"/>
            <a:ext cx="5684520" cy="526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ED19-2A14-D966-B8F2-F19AFDE0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EBDC07-A34B-096B-9DF3-43E5E56BBC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286" y="5685184"/>
          <a:ext cx="11714921" cy="666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BAFDB1-1E3B-430B-3111-641989FE78D8}"/>
              </a:ext>
            </a:extLst>
          </p:cNvPr>
          <p:cNvSpPr txBox="1">
            <a:spLocks/>
          </p:cNvSpPr>
          <p:nvPr/>
        </p:nvSpPr>
        <p:spPr>
          <a:xfrm>
            <a:off x="4989444" y="1520690"/>
            <a:ext cx="6589643" cy="3518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To bring our project to life, we trained machine learning models from scratch and also explored transfer learning to boost performance.</a:t>
            </a:r>
          </a:p>
          <a:p>
            <a:pPr algn="just"/>
            <a:r>
              <a:rPr lang="en-US" sz="2000" dirty="0"/>
              <a:t>Transfer learning helped us save time and resources by using powerful pre-trained models which gave us a strong foundation and allowed our system to recognize plant diseases more accurately, even with a limited dataset.</a:t>
            </a:r>
          </a:p>
        </p:txBody>
      </p:sp>
    </p:spTree>
    <p:extLst>
      <p:ext uri="{BB962C8B-B14F-4D97-AF65-F5344CB8AC3E}">
        <p14:creationId xmlns:p14="http://schemas.microsoft.com/office/powerpoint/2010/main" val="143043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D4E6A-AB81-3F06-FEB1-C81A79F32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61DC-5787-026E-49C0-483E1302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Bahnschrift Condensed" panose="020B0502040204020203" pitchFamily="34" charset="0"/>
              </a:rPr>
              <a:t>TRANSFER LEARNING BASED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3852E-6AC6-D432-EB04-DA95D5C61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Bahnschrift Condensed" panose="020B0502040204020203" pitchFamily="34" charset="0"/>
              </a:rPr>
              <a:t>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550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his may contain: a flow diagram showing the process of creating an appliance">
            <a:extLst>
              <a:ext uri="{FF2B5EF4-FFF2-40B4-BE49-F238E27FC236}">
                <a16:creationId xmlns:a16="http://schemas.microsoft.com/office/drawing/2014/main" id="{DA4ACEB1-BCB2-E323-244E-DC4414B9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73" y="300526"/>
            <a:ext cx="9888855" cy="6256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99A2AA-E4B5-C2B2-F3D2-B8F162D96F89}"/>
              </a:ext>
            </a:extLst>
          </p:cNvPr>
          <p:cNvSpPr/>
          <p:nvPr/>
        </p:nvSpPr>
        <p:spPr>
          <a:xfrm>
            <a:off x="1361661" y="2196548"/>
            <a:ext cx="367748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300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E809-0EC6-763B-B484-24AF1740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DATASET OVERVIEW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0C4706-8BEE-145E-47EF-4AE4BE350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100" y="228601"/>
            <a:ext cx="6281738" cy="6531428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Dataset source: Plant Village Dataset (diseases verified by expert plant pathologists)</a:t>
            </a:r>
          </a:p>
          <a:p>
            <a:pPr algn="just"/>
            <a:r>
              <a:rPr lang="en-US" sz="2000" b="0" i="0" u="none" strike="noStrike" baseline="0" dirty="0"/>
              <a:t>The original data records contain </a:t>
            </a:r>
            <a:r>
              <a:rPr lang="en-US" sz="2000" dirty="0"/>
              <a:t>around 60,000</a:t>
            </a:r>
            <a:r>
              <a:rPr lang="en-US" sz="2000" b="0" i="0" u="none" strike="noStrike" baseline="0" dirty="0"/>
              <a:t> images spanning 39 classes.</a:t>
            </a:r>
          </a:p>
          <a:p>
            <a:pPr algn="just"/>
            <a:r>
              <a:rPr lang="en-US" sz="2000" b="0" i="0" u="none" strike="noStrike" baseline="0" dirty="0"/>
              <a:t>The images span 14 crop species: </a:t>
            </a:r>
            <a:r>
              <a:rPr lang="en-US" sz="2000" b="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Apple, Blueberry, Cherry, Corn, Grape, Orange, Peach, Bell Pepper, Potato, Raspberry, Soybean, Squash, </a:t>
            </a:r>
            <a:r>
              <a:rPr lang="en-IN" sz="2000" b="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Strawberry, Tomato.</a:t>
            </a:r>
          </a:p>
          <a:p>
            <a:pPr algn="just"/>
            <a:r>
              <a:rPr lang="en-US" sz="2000" dirty="0"/>
              <a:t>Diseased crop images include </a:t>
            </a:r>
            <a:r>
              <a:rPr lang="en-US" sz="2000" b="0" i="0" u="none" strike="noStrike" baseline="0" dirty="0"/>
              <a:t>17 fungal diseases, 4 bacterial diseases, 2 mold (oomycete) diseases, 2 viral disease, and 1 disease caused by a mite.</a:t>
            </a:r>
          </a:p>
          <a:p>
            <a:pPr algn="just"/>
            <a:r>
              <a:rPr lang="en-US" sz="2000" dirty="0"/>
              <a:t>The augmented dataset was split into training, validation, and test sets in a 70-20-10 ratio.</a:t>
            </a:r>
            <a:endParaRPr lang="en-US" sz="20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4491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54A4-87D5-D516-566A-FA5823DC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PRE-TRAINED MODELS USED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20E04F-8ED2-CA54-7BC0-301CF51EC0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8100" y="1734820"/>
          <a:ext cx="6281736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912">
                  <a:extLst>
                    <a:ext uri="{9D8B030D-6E8A-4147-A177-3AD203B41FA5}">
                      <a16:colId xmlns:a16="http://schemas.microsoft.com/office/drawing/2014/main" val="188992017"/>
                    </a:ext>
                  </a:extLst>
                </a:gridCol>
                <a:gridCol w="2093912">
                  <a:extLst>
                    <a:ext uri="{9D8B030D-6E8A-4147-A177-3AD203B41FA5}">
                      <a16:colId xmlns:a16="http://schemas.microsoft.com/office/drawing/2014/main" val="988400117"/>
                    </a:ext>
                  </a:extLst>
                </a:gridCol>
                <a:gridCol w="2093912">
                  <a:extLst>
                    <a:ext uri="{9D8B030D-6E8A-4147-A177-3AD203B41FA5}">
                      <a16:colId xmlns:a16="http://schemas.microsoft.com/office/drawing/2014/main" val="3676743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8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ResNet50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CNN (50 layers)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 base model for classification or feature extraction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4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MobileNetV2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Lightweight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mobile and edge 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62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EfficientNetB0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Scalable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Balances accuracy and efficiency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74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4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C2F8-60AC-D16A-7CEB-070FDB94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AFF1-6B1F-5300-D3D4-5A83A063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MODEL ARCHITECTURE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5EC91-3DD1-E48D-855F-1A6F003C69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0860" y="212966"/>
          <a:ext cx="7081616" cy="63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404">
                  <a:extLst>
                    <a:ext uri="{9D8B030D-6E8A-4147-A177-3AD203B41FA5}">
                      <a16:colId xmlns:a16="http://schemas.microsoft.com/office/drawing/2014/main" val="2559784798"/>
                    </a:ext>
                  </a:extLst>
                </a:gridCol>
                <a:gridCol w="1770404">
                  <a:extLst>
                    <a:ext uri="{9D8B030D-6E8A-4147-A177-3AD203B41FA5}">
                      <a16:colId xmlns:a16="http://schemas.microsoft.com/office/drawing/2014/main" val="10169354"/>
                    </a:ext>
                  </a:extLst>
                </a:gridCol>
                <a:gridCol w="1770404">
                  <a:extLst>
                    <a:ext uri="{9D8B030D-6E8A-4147-A177-3AD203B41FA5}">
                      <a16:colId xmlns:a16="http://schemas.microsoft.com/office/drawing/2014/main" val="1991568194"/>
                    </a:ext>
                  </a:extLst>
                </a:gridCol>
                <a:gridCol w="1770404">
                  <a:extLst>
                    <a:ext uri="{9D8B030D-6E8A-4147-A177-3AD203B41FA5}">
                      <a16:colId xmlns:a16="http://schemas.microsoft.com/office/drawing/2014/main" val="4171637103"/>
                    </a:ext>
                  </a:extLst>
                </a:gridCol>
              </a:tblGrid>
              <a:tr h="488705">
                <a:tc>
                  <a:txBody>
                    <a:bodyPr/>
                    <a:lstStyle/>
                    <a:p>
                      <a:r>
                        <a:rPr lang="en-IN" sz="1200" b="1" dirty="0"/>
                        <a:t>Component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Model 1: MobileNetV2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Model 2: EfficientNetB0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Model 3: ResNet50</a:t>
                      </a:r>
                      <a:endParaRPr lang="en-IN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637952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Base Architecture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MobileNetV2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EfficientNetB0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ResNet50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8646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Pretrained On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ImageNet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ImageNet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ImageNet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6343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 dirty="0"/>
                        <a:t>Base Trainable?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Frozen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Frozen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Frozen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295946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Input Size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224 × 224 ×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224 × 224 ×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224 × 224 ×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412981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Base Output Shape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(7, 7, 1280)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(7, 7, 1280)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(7, 7, 2048)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780879"/>
                  </a:ext>
                </a:extLst>
              </a:tr>
              <a:tr h="488705">
                <a:tc>
                  <a:txBody>
                    <a:bodyPr/>
                    <a:lstStyle/>
                    <a:p>
                      <a:r>
                        <a:rPr lang="en-IN" sz="1200" b="1"/>
                        <a:t>Global Pooling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GlobalAveragePooling2D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GlobalAveragePooling2D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GlobalAveragePooling2D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2733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Dropout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84726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 dirty="0"/>
                        <a:t>Dense (Output)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38 units, 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38 units, 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38 units, Softmax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73345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Trainable Params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~48K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~49K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~78K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4748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Total Params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~2.3M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~5.34M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~23.66M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5451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Optimizer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Adam (LR=0.001)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Adam (custom LR)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Adam (LR=0.001)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286691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sz="1200" b="1"/>
                        <a:t>Epochs Trained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393912"/>
                  </a:ext>
                </a:extLst>
              </a:tr>
              <a:tr h="488705">
                <a:tc>
                  <a:txBody>
                    <a:bodyPr/>
                    <a:lstStyle/>
                    <a:p>
                      <a:r>
                        <a:rPr lang="en-IN" sz="1200" b="1"/>
                        <a:t>Strengths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Lightweight, fast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Balanced accuracy and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Deep, high-capacity feature extractor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665689"/>
                  </a:ext>
                </a:extLst>
              </a:tr>
              <a:tr h="488705">
                <a:tc>
                  <a:txBody>
                    <a:bodyPr/>
                    <a:lstStyle/>
                    <a:p>
                      <a:r>
                        <a:rPr lang="en-IN" sz="1200" b="1"/>
                        <a:t>Use Case Fit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Mobile or low-resource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General-purpose, scalable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High-performance, resource-heavy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3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61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AB1A-4F43-4050-92CC-B4B4F1C8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MODEL TRAINING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BDDF54-46DE-BDEC-E2FF-401B332C4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97261"/>
              </p:ext>
            </p:extLst>
          </p:nvPr>
        </p:nvGraphicFramePr>
        <p:xfrm>
          <a:off x="5435600" y="665921"/>
          <a:ext cx="5949950" cy="5526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3127">
                  <a:extLst>
                    <a:ext uri="{9D8B030D-6E8A-4147-A177-3AD203B41FA5}">
                      <a16:colId xmlns:a16="http://schemas.microsoft.com/office/drawing/2014/main" val="3226954016"/>
                    </a:ext>
                  </a:extLst>
                </a:gridCol>
                <a:gridCol w="1983127">
                  <a:extLst>
                    <a:ext uri="{9D8B030D-6E8A-4147-A177-3AD203B41FA5}">
                      <a16:colId xmlns:a16="http://schemas.microsoft.com/office/drawing/2014/main" val="3392893775"/>
                    </a:ext>
                  </a:extLst>
                </a:gridCol>
                <a:gridCol w="1983696">
                  <a:extLst>
                    <a:ext uri="{9D8B030D-6E8A-4147-A177-3AD203B41FA5}">
                      <a16:colId xmlns:a16="http://schemas.microsoft.com/office/drawing/2014/main" val="2187823711"/>
                    </a:ext>
                  </a:extLst>
                </a:gridCol>
              </a:tblGrid>
              <a:tr h="2431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Parameter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Value/Details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Explanation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526775586"/>
                  </a:ext>
                </a:extLst>
              </a:tr>
              <a:tr h="754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Batch Size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8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The number of images processed in one batch during training.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535102457"/>
                  </a:ext>
                </a:extLst>
              </a:tr>
              <a:tr h="10105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Epochs (Phase 1)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10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The number of epochs for training with the frozen base model (feature extraction phase).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68769437"/>
                  </a:ext>
                </a:extLst>
              </a:tr>
              <a:tr h="754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Epochs (Phase 2)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5 (half of Phase 1)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The number of epochs for fine-tuning with the unfrozen base model.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3549913863"/>
                  </a:ext>
                </a:extLst>
              </a:tr>
              <a:tr h="754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Optimizer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Adam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Default optimizer for training (used with the default learning rate of 0.001).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516330511"/>
                  </a:ext>
                </a:extLst>
              </a:tr>
              <a:tr h="754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Learning Rate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0.001 (default)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The learning rate for the Adam optimizer, which defaults to 0.001 unless changed.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145163370"/>
                  </a:ext>
                </a:extLst>
              </a:tr>
              <a:tr h="498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Loss Function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Categorical Cross-Entropy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Used for multi-class classification tasks.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58933947"/>
                  </a:ext>
                </a:extLst>
              </a:tr>
              <a:tr h="754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Metrics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Accuracy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The performance metric used during training (measuring classification accuracy).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3651568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1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C971-A1E0-FC51-2867-97A0CBC9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MODEL EVALUATION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4ACC1F-85A0-B58D-A685-F78CF8753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004809"/>
              </p:ext>
            </p:extLst>
          </p:nvPr>
        </p:nvGraphicFramePr>
        <p:xfrm>
          <a:off x="5270112" y="856626"/>
          <a:ext cx="628173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347">
                  <a:extLst>
                    <a:ext uri="{9D8B030D-6E8A-4147-A177-3AD203B41FA5}">
                      <a16:colId xmlns:a16="http://schemas.microsoft.com/office/drawing/2014/main" val="2908810081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3913764712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1150134320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1180528362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125767228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MOBILENETV2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21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f1-score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support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05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929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 avg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0.92575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0.931149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9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weighted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0.942899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0.938238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0675418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10D3715-AF0B-272F-0A76-040FA108F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022829"/>
              </p:ext>
            </p:extLst>
          </p:nvPr>
        </p:nvGraphicFramePr>
        <p:xfrm>
          <a:off x="5270111" y="3124701"/>
          <a:ext cx="628173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347">
                  <a:extLst>
                    <a:ext uri="{9D8B030D-6E8A-4147-A177-3AD203B41FA5}">
                      <a16:colId xmlns:a16="http://schemas.microsoft.com/office/drawing/2014/main" val="2908810081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3913764712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1150134320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1180528362"/>
                    </a:ext>
                  </a:extLst>
                </a:gridCol>
                <a:gridCol w="1256347">
                  <a:extLst>
                    <a:ext uri="{9D8B030D-6E8A-4147-A177-3AD203B41FA5}">
                      <a16:colId xmlns:a16="http://schemas.microsoft.com/office/drawing/2014/main" val="125767228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RESNET50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211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f1-score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support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753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0.994649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0.994649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0.994649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0.994649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929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 avg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0.993209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0.995069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0.994086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9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weighted avg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0.994741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0.994649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0.994654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0675418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85D224-C62A-09ED-31FA-B0459EC67330}"/>
              </a:ext>
            </a:extLst>
          </p:cNvPr>
          <p:cNvSpPr txBox="1">
            <a:spLocks/>
          </p:cNvSpPr>
          <p:nvPr/>
        </p:nvSpPr>
        <p:spPr>
          <a:xfrm>
            <a:off x="5269973" y="5392776"/>
            <a:ext cx="6281873" cy="883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Unfortunately, EfficientNetB0 model did not load successfully even after model training.</a:t>
            </a:r>
          </a:p>
        </p:txBody>
      </p:sp>
    </p:spTree>
    <p:extLst>
      <p:ext uri="{BB962C8B-B14F-4D97-AF65-F5344CB8AC3E}">
        <p14:creationId xmlns:p14="http://schemas.microsoft.com/office/powerpoint/2010/main" val="3166363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256B2-6614-ABC7-582A-522734A5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DE53-F55E-C1F8-3664-3CE2CC37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RESNET50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113E0-2F08-0E37-841F-16495BE09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EVALUATION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DB3-0168-7353-3431-AB50D45B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1E5B8-1B76-B8C5-035D-2407F1F3C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32" y="118600"/>
            <a:ext cx="6163535" cy="6620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0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1FFD-D16F-2C1F-46F2-18C9F476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7A49E-6CC1-E87B-07ED-A62DC085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Traditionally, farmers have always visually inspected crops. This approach is no longer enough.</a:t>
            </a:r>
          </a:p>
          <a:p>
            <a:pPr algn="just"/>
            <a:r>
              <a:rPr lang="en-US" sz="2000" dirty="0"/>
              <a:t>Today, there is a clear shift from manual to tech-assisted disease detection.</a:t>
            </a:r>
          </a:p>
          <a:p>
            <a:pPr algn="just"/>
            <a:r>
              <a:rPr lang="en-US" sz="2000" dirty="0"/>
              <a:t>Deep Learning, especially CNNs, are used for identifying patterns in leaves.</a:t>
            </a:r>
          </a:p>
          <a:p>
            <a:pPr algn="just"/>
            <a:r>
              <a:rPr lang="en-US" sz="2000" dirty="0"/>
              <a:t>Publicly available datasets play a significant role in training robust models.</a:t>
            </a:r>
          </a:p>
          <a:p>
            <a:pPr algn="just"/>
            <a:r>
              <a:rPr lang="en-US" sz="2000" dirty="0"/>
              <a:t>Modern innovations like on-device apps, real-time detection, and accessible tools offer fast, field-ready solutions for farmers.</a:t>
            </a:r>
          </a:p>
        </p:txBody>
      </p:sp>
    </p:spTree>
    <p:extLst>
      <p:ext uri="{BB962C8B-B14F-4D97-AF65-F5344CB8AC3E}">
        <p14:creationId xmlns:p14="http://schemas.microsoft.com/office/powerpoint/2010/main" val="320303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FF97-6762-BA7B-C877-82ED56C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DEPLOYMENT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FA238-7809-2750-EABA-CD91D2890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75" y="803275"/>
            <a:ext cx="5000588" cy="5248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A9FFD-368D-E092-090C-293D966D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05" y="2045528"/>
            <a:ext cx="7031630" cy="276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170F3-D218-9260-D715-5CC6E2C2C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05" y="1162132"/>
            <a:ext cx="7306109" cy="4530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0B4F2-596D-BE49-511C-E2DE47245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47" y="986733"/>
            <a:ext cx="4612945" cy="48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711C-EF7B-1EBA-F250-622C6A46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Bahnschrift Condensed" panose="020B0502040204020203" pitchFamily="34" charset="0"/>
              </a:rPr>
              <a:t>TRAINING A MODEL FROM SCRATCH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75CA5-E05E-50AF-74E7-3C8E1562B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Bahnschrift Condensed" panose="020B0502040204020203" pitchFamily="34" charset="0"/>
              </a:rPr>
              <a:t>USING TENSORFLOW / PYTORCH</a:t>
            </a:r>
          </a:p>
        </p:txBody>
      </p:sp>
    </p:spTree>
    <p:extLst>
      <p:ext uri="{BB962C8B-B14F-4D97-AF65-F5344CB8AC3E}">
        <p14:creationId xmlns:p14="http://schemas.microsoft.com/office/powerpoint/2010/main" val="60126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8CCB5961-4D72-D0BD-5D38-9531EC5FE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/>
        </p:blipFill>
        <p:spPr>
          <a:xfrm>
            <a:off x="489668" y="569507"/>
            <a:ext cx="4737204" cy="5718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314" name="Picture 2" descr="Story Pin image">
            <a:extLst>
              <a:ext uri="{FF2B5EF4-FFF2-40B4-BE49-F238E27FC236}">
                <a16:creationId xmlns:a16="http://schemas.microsoft.com/office/drawing/2014/main" id="{818AB1CA-F4B1-43C6-4082-1E3CA12C2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23999" r="6666" b="9777"/>
          <a:stretch/>
        </p:blipFill>
        <p:spPr bwMode="auto">
          <a:xfrm>
            <a:off x="5697772" y="1158240"/>
            <a:ext cx="6004560" cy="4541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4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F92C-78FE-CEFC-FD6D-E916B8A06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853F-27A1-09A3-4133-BB11D3D9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DATASET OVERVIEW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767635-5539-F9AC-246A-842DEE55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100" y="249238"/>
            <a:ext cx="6281738" cy="6359525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Dataset: Customized Plant Village Dataset (source - Kaggle)</a:t>
            </a:r>
          </a:p>
          <a:p>
            <a:pPr algn="just"/>
            <a:r>
              <a:rPr lang="en-US" sz="2000" b="0" i="0" u="none" strike="noStrike" baseline="0" dirty="0"/>
              <a:t>This customized data records contain </a:t>
            </a:r>
            <a:r>
              <a:rPr lang="en-US" sz="2000" dirty="0"/>
              <a:t>around 87,000</a:t>
            </a:r>
            <a:r>
              <a:rPr lang="en-US" sz="2000" b="0" i="0" u="none" strike="noStrike" baseline="0" dirty="0"/>
              <a:t> images spanning 38 classes.</a:t>
            </a:r>
          </a:p>
          <a:p>
            <a:pPr algn="just"/>
            <a:r>
              <a:rPr lang="en-US" sz="2000" b="0" i="0" u="none" strike="noStrike" baseline="0" dirty="0"/>
              <a:t>The images span 14 crop species: </a:t>
            </a:r>
            <a:r>
              <a:rPr lang="en-US" sz="2000" b="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Apple, Blueberry, Cherry, Corn, Grape, Orange, Peach, Bell Pepper, Potato, Raspberry, Soybean, Squash, </a:t>
            </a:r>
            <a:r>
              <a:rPr lang="en-IN" sz="2000" b="0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Strawberry, Tomato.</a:t>
            </a:r>
          </a:p>
          <a:p>
            <a:pPr algn="just"/>
            <a:r>
              <a:rPr lang="en-US" sz="2000" i="0" dirty="0">
                <a:effectLst/>
              </a:rPr>
              <a:t>The total dataset is divided into 80/20 ratio of training and validation set preserving the directory structure.</a:t>
            </a:r>
          </a:p>
          <a:p>
            <a:pPr algn="just"/>
            <a:r>
              <a:rPr lang="en-US" sz="2000" dirty="0"/>
              <a:t>Additionally, the dataset is pre-augmented, eliminating the need for manual augmentation during preprocessing.</a:t>
            </a:r>
            <a:endParaRPr lang="en-IN" sz="200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7045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068B-8C60-5C97-D162-FBED6AB7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CFAAA-F89C-A356-D3C0-98EE2C66F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74" y="636059"/>
            <a:ext cx="6281738" cy="314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B97D8-2E96-9EDE-CA09-BC66A9A3B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74" y="4132400"/>
            <a:ext cx="6281738" cy="2093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6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1F3A-3578-902D-880D-10DB11F6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MODEL ARCHITECTURE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056974-5FCF-AB32-A9FB-B6909FE55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08254"/>
              </p:ext>
            </p:extLst>
          </p:nvPr>
        </p:nvGraphicFramePr>
        <p:xfrm>
          <a:off x="5000264" y="269240"/>
          <a:ext cx="6678591" cy="622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56">
                  <a:extLst>
                    <a:ext uri="{9D8B030D-6E8A-4147-A177-3AD203B41FA5}">
                      <a16:colId xmlns:a16="http://schemas.microsoft.com/office/drawing/2014/main" val="949264658"/>
                    </a:ext>
                  </a:extLst>
                </a:gridCol>
                <a:gridCol w="1189867">
                  <a:extLst>
                    <a:ext uri="{9D8B030D-6E8A-4147-A177-3AD203B41FA5}">
                      <a16:colId xmlns:a16="http://schemas.microsoft.com/office/drawing/2014/main" val="1386715505"/>
                    </a:ext>
                  </a:extLst>
                </a:gridCol>
                <a:gridCol w="1189867">
                  <a:extLst>
                    <a:ext uri="{9D8B030D-6E8A-4147-A177-3AD203B41FA5}">
                      <a16:colId xmlns:a16="http://schemas.microsoft.com/office/drawing/2014/main" val="975676764"/>
                    </a:ext>
                  </a:extLst>
                </a:gridCol>
                <a:gridCol w="1189867">
                  <a:extLst>
                    <a:ext uri="{9D8B030D-6E8A-4147-A177-3AD203B41FA5}">
                      <a16:colId xmlns:a16="http://schemas.microsoft.com/office/drawing/2014/main" val="3718519726"/>
                    </a:ext>
                  </a:extLst>
                </a:gridCol>
                <a:gridCol w="1189867">
                  <a:extLst>
                    <a:ext uri="{9D8B030D-6E8A-4147-A177-3AD203B41FA5}">
                      <a16:colId xmlns:a16="http://schemas.microsoft.com/office/drawing/2014/main" val="658971858"/>
                    </a:ext>
                  </a:extLst>
                </a:gridCol>
                <a:gridCol w="1189867">
                  <a:extLst>
                    <a:ext uri="{9D8B030D-6E8A-4147-A177-3AD203B41FA5}">
                      <a16:colId xmlns:a16="http://schemas.microsoft.com/office/drawing/2014/main" val="2768425131"/>
                    </a:ext>
                  </a:extLst>
                </a:gridCol>
              </a:tblGrid>
              <a:tr h="296388">
                <a:tc>
                  <a:txBody>
                    <a:bodyPr/>
                    <a:lstStyle/>
                    <a:p>
                      <a:r>
                        <a:rPr lang="en-IN" sz="900" b="1" dirty="0"/>
                        <a:t>Layer #</a:t>
                      </a:r>
                      <a:endParaRPr lang="en-IN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Type</a:t>
                      </a:r>
                      <a:endParaRPr lang="en-IN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Output Shape</a:t>
                      </a:r>
                      <a:endParaRPr lang="en-IN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Filter/Units</a:t>
                      </a:r>
                      <a:endParaRPr lang="en-IN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Activation</a:t>
                      </a:r>
                      <a:endParaRPr lang="en-IN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Parameters</a:t>
                      </a:r>
                      <a:endParaRPr lang="en-IN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203421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(128, 128, 32)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896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18967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(126, 126, 32)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9,248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683462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(63, 63, 32)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2×2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87936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(63, 63, 64)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18,496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62501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(61, 61, 64)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36,928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441409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(30, 30, 64)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2×2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723738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(30, 30, 128)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73,856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50365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(28, 28, 128)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147,584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101383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(14, 14, 128)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2×2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846774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(14, 14, 256)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295,168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59674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(12, 12, 256)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590,080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284234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(6, 6, 256)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2×2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5724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(6, 6, 512)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1,180,160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27941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(4, 4, 512)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3×3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2,359,808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983483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(2, 2, 512)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2×2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8581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Dropout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(2, 2, 512)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542345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(2048)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077748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(1500)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3,073,500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841519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Dropout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(1500)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494751"/>
                  </a:ext>
                </a:extLst>
              </a:tr>
              <a:tr h="296388">
                <a:tc>
                  <a:txBody>
                    <a:bodyPr/>
                    <a:lstStyle/>
                    <a:p>
                      <a:r>
                        <a:rPr lang="en-IN" sz="9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Dense (Output)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(38)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57,038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939683"/>
                  </a:ext>
                </a:extLst>
              </a:tr>
            </a:tbl>
          </a:graphicData>
        </a:graphic>
      </p:graphicFrame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0242B86-03F8-BA4F-13BF-291C7310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42" t="16878" r="64244" b="80298"/>
          <a:stretch/>
        </p:blipFill>
        <p:spPr>
          <a:xfrm>
            <a:off x="1870476" y="1177724"/>
            <a:ext cx="1525930" cy="326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2E8F82-472A-1306-4E8D-FDBFB85C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42" t="79296" r="56942" b="7780"/>
          <a:stretch/>
        </p:blipFill>
        <p:spPr>
          <a:xfrm>
            <a:off x="1400536" y="5307074"/>
            <a:ext cx="2465810" cy="121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7085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6098-DAE9-DDD4-E37D-DF3DDB04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32EF-14E7-9F66-724B-F9EE288A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TRAINING AND EVALUATION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062814-7EE7-7FC2-0FD9-6D8CDBE1C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961199"/>
              </p:ext>
            </p:extLst>
          </p:nvPr>
        </p:nvGraphicFramePr>
        <p:xfrm>
          <a:off x="5283994" y="1507172"/>
          <a:ext cx="5949950" cy="3566160"/>
        </p:xfrm>
        <a:graphic>
          <a:graphicData uri="http://schemas.openxmlformats.org/drawingml/2006/table">
            <a:tbl>
              <a:tblPr/>
              <a:tblGrid>
                <a:gridCol w="2974975">
                  <a:extLst>
                    <a:ext uri="{9D8B030D-6E8A-4147-A177-3AD203B41FA5}">
                      <a16:colId xmlns:a16="http://schemas.microsoft.com/office/drawing/2014/main" val="987373113"/>
                    </a:ext>
                  </a:extLst>
                </a:gridCol>
                <a:gridCol w="2974975">
                  <a:extLst>
                    <a:ext uri="{9D8B030D-6E8A-4147-A177-3AD203B41FA5}">
                      <a16:colId xmlns:a16="http://schemas.microsoft.com/office/drawing/2014/main" val="849284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Component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Details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13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Batch Size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958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Epochs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564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Optimizer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Adam (learning rate = 0.0001)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181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Loss Function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Categorical Crossentropy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26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Metrics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690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Validation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Used during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243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Regularization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Dropout (0.25 + 0.4)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5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Augmentation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655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069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63CC0F0-3047-5106-F9EE-531CD0E09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51" y="417444"/>
            <a:ext cx="5612042" cy="6172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FFCB7-C7FA-2A7A-041B-065FC41E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9" t="23623" r="62500" b="12348"/>
          <a:stretch/>
        </p:blipFill>
        <p:spPr>
          <a:xfrm>
            <a:off x="159026" y="413752"/>
            <a:ext cx="5704071" cy="6176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1498D9BE-BEB8-1930-EC0A-D039CD284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46" y="846858"/>
            <a:ext cx="6566508" cy="5164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5955E-539B-C664-69B1-9A869C53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4E8B3-166F-E7C3-739A-7A9AC6B1A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0BF19-AA19-96D3-E172-97EE49653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4773" r="615" b="6612"/>
          <a:stretch>
            <a:fillRect/>
          </a:stretch>
        </p:blipFill>
        <p:spPr bwMode="auto">
          <a:xfrm>
            <a:off x="54486" y="395709"/>
            <a:ext cx="12083027" cy="60665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8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229F-1E70-8E77-74BF-BDAE1F08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CHALLENGES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7048-1DF4-A0D5-40B8-BA97E8D90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40" y="129540"/>
            <a:ext cx="7421879" cy="6598920"/>
          </a:xfrm>
        </p:spPr>
        <p:txBody>
          <a:bodyPr>
            <a:noAutofit/>
          </a:bodyPr>
          <a:lstStyle/>
          <a:p>
            <a:pPr algn="just"/>
            <a:r>
              <a:rPr lang="en-IN" sz="2000" dirty="0"/>
              <a:t>Limited hardware: slow training due to lack of GPU</a:t>
            </a:r>
          </a:p>
          <a:p>
            <a:pPr algn="just"/>
            <a:r>
              <a:rPr lang="en-IN" sz="2000" dirty="0"/>
              <a:t>Class imbalance affecting performance</a:t>
            </a:r>
          </a:p>
          <a:p>
            <a:pPr algn="just"/>
            <a:r>
              <a:rPr lang="en-IN" sz="2000" dirty="0"/>
              <a:t>Overfitting and overshooting during training</a:t>
            </a:r>
          </a:p>
          <a:p>
            <a:pPr algn="just"/>
            <a:r>
              <a:rPr lang="en-IN" sz="2000" dirty="0"/>
              <a:t>Poor confusion matrix alignment (vertical patterns)</a:t>
            </a:r>
          </a:p>
          <a:p>
            <a:pPr algn="just"/>
            <a:r>
              <a:rPr lang="en-IN" sz="2000" dirty="0"/>
              <a:t>Insufficient annotated datasets</a:t>
            </a:r>
          </a:p>
          <a:p>
            <a:pPr algn="just"/>
            <a:r>
              <a:rPr lang="en-IN" sz="2000" dirty="0"/>
              <a:t>Time-consuming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1655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C30A-4715-0AC7-9A82-2F71C01D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78F6-C340-CCD6-85A3-1B0284E6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Bahnschrift Condensed" panose="020B0502040204020203" pitchFamily="34" charset="0"/>
              </a:rPr>
              <a:t>PROBLEM STATEMENT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784DEF-B739-1DD3-7D19-2D7D876F0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89513" y="1793489"/>
            <a:ext cx="5864017" cy="327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/>
              <a:t>In the developing world, more than 80 percent of the agricultural production is generated by smallholder farmers.</a:t>
            </a:r>
          </a:p>
          <a:p>
            <a:pPr algn="just"/>
            <a:r>
              <a:rPr lang="en-US" sz="2000" dirty="0"/>
              <a:t>Yield loss of more than 50% due to pests and diseases are common.</a:t>
            </a:r>
          </a:p>
          <a:p>
            <a:pPr algn="just"/>
            <a:r>
              <a:rPr lang="en-US" sz="2000" dirty="0"/>
              <a:t>Diseases remain a major threat to this supply, and a large fraction of crops are lost each year to diseases.</a:t>
            </a:r>
          </a:p>
        </p:txBody>
      </p:sp>
    </p:spTree>
    <p:extLst>
      <p:ext uri="{BB962C8B-B14F-4D97-AF65-F5344CB8AC3E}">
        <p14:creationId xmlns:p14="http://schemas.microsoft.com/office/powerpoint/2010/main" val="1030153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F1E8C-6937-9611-D062-58A1C496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2" r="37870" b="44878"/>
          <a:stretch/>
        </p:blipFill>
        <p:spPr>
          <a:xfrm>
            <a:off x="340360" y="574040"/>
            <a:ext cx="11511280" cy="5709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4E2D07-0C66-CACF-652F-A07F1C4B6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53" y="1172475"/>
            <a:ext cx="9193695" cy="4513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D23D6-520C-7B27-DA42-3C6CD9F0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03"/>
          <a:stretch/>
        </p:blipFill>
        <p:spPr>
          <a:xfrm>
            <a:off x="2697577" y="1230260"/>
            <a:ext cx="6796847" cy="4397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52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80FB1-ECEC-43D4-0755-5D964E7D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66A8-717C-EC6A-42E3-0EAD3A37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LEARNINGS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6DB4C-FEAD-DE7D-7527-BD4ACD4E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40" y="129540"/>
            <a:ext cx="7421879" cy="6598920"/>
          </a:xfrm>
        </p:spPr>
        <p:txBody>
          <a:bodyPr>
            <a:noAutofit/>
          </a:bodyPr>
          <a:lstStyle/>
          <a:p>
            <a:pPr algn="just"/>
            <a:r>
              <a:rPr lang="en-IN" sz="2000" dirty="0"/>
              <a:t>Tacking imbalance with undersampling/oversampling</a:t>
            </a:r>
          </a:p>
          <a:p>
            <a:pPr algn="just"/>
            <a:r>
              <a:rPr lang="en-IN" sz="2000" dirty="0"/>
              <a:t>Importance of data augmentation and regularization</a:t>
            </a:r>
          </a:p>
          <a:p>
            <a:pPr algn="just"/>
            <a:r>
              <a:rPr lang="en-IN" sz="2000" dirty="0"/>
              <a:t>Applying K-Fold Cross Validation </a:t>
            </a:r>
            <a:r>
              <a:rPr lang="en-IN" sz="2000"/>
              <a:t>for robust </a:t>
            </a:r>
            <a:r>
              <a:rPr lang="en-IN" sz="2000" dirty="0"/>
              <a:t>evaluation</a:t>
            </a:r>
          </a:p>
          <a:p>
            <a:pPr algn="just"/>
            <a:r>
              <a:rPr lang="en-IN" sz="2000" dirty="0"/>
              <a:t>Power and efficiency of transfer learning</a:t>
            </a:r>
          </a:p>
          <a:p>
            <a:pPr algn="just"/>
            <a:r>
              <a:rPr lang="en-IN" sz="2000" dirty="0"/>
              <a:t>Understanding evaluation metrics beyond accuracy</a:t>
            </a:r>
          </a:p>
          <a:p>
            <a:pPr algn="just"/>
            <a:r>
              <a:rPr lang="en-IN" sz="2000" dirty="0"/>
              <a:t>Impact of proper preprocessing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584400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4DEC-AAAE-765C-EE6F-F8FF96EE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6824-8796-FCE9-AA8B-0844A0FEA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539" y="362779"/>
            <a:ext cx="7007087" cy="6132443"/>
          </a:xfrm>
        </p:spPr>
        <p:txBody>
          <a:bodyPr>
            <a:norm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tabLst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Expand Dataset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Include more plant species and disease categories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tabLst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Detection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Enable live prediction via camera input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tabLst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IoT Integration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Connect with smart farming systems for automated alerts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tabLst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Language Accessibility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Develop a multilingual blog for farmers to share infected crop images and collaborate on solutions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tabLst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Drone-based Monitoring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 drones for real-time, in-field classification and plant population analysis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tabLst/>
            </a:pPr>
            <a:endParaRPr kumimoji="0" lang="en-US" altLang="en-US" sz="20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tabLst/>
            </a:pP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Advanced Detection Models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Explore fully convolutional networks for specific pests like rice planthoppers</a:t>
            </a:r>
          </a:p>
        </p:txBody>
      </p:sp>
    </p:spTree>
    <p:extLst>
      <p:ext uri="{BB962C8B-B14F-4D97-AF65-F5344CB8AC3E}">
        <p14:creationId xmlns:p14="http://schemas.microsoft.com/office/powerpoint/2010/main" val="69599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6063-E7EA-33FB-869F-9FA97BC4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0371-C9DC-B9B7-AB80-E25840A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Bahnschrift Condensed" panose="020B0502040204020203" pitchFamily="34" charset="0"/>
              </a:rPr>
              <a:t>FUTURE WORK</a:t>
            </a:r>
            <a:br>
              <a:rPr lang="en-IN" b="1" dirty="0">
                <a:latin typeface="Bahnschrift Condensed" panose="020B0502040204020203" pitchFamily="34" charset="0"/>
              </a:rPr>
            </a:br>
            <a:r>
              <a:rPr lang="en-IN" b="1" dirty="0">
                <a:latin typeface="Bahnschrift Condensed" panose="020B0502040204020203" pitchFamily="34" charset="0"/>
              </a:rPr>
              <a:t>(TRANSFER LEARNING APPROACH)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B11E3-8FA9-0D80-A74C-11016D379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MODEL OVERVIEW AND SPECIFICATIONS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A9F428-8DE3-F95E-EB54-08C111963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07141"/>
              </p:ext>
            </p:extLst>
          </p:nvPr>
        </p:nvGraphicFramePr>
        <p:xfrm>
          <a:off x="208722" y="159026"/>
          <a:ext cx="11797748" cy="6450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009">
                  <a:extLst>
                    <a:ext uri="{9D8B030D-6E8A-4147-A177-3AD203B41FA5}">
                      <a16:colId xmlns:a16="http://schemas.microsoft.com/office/drawing/2014/main" val="929348174"/>
                    </a:ext>
                  </a:extLst>
                </a:gridCol>
                <a:gridCol w="1135825">
                  <a:extLst>
                    <a:ext uri="{9D8B030D-6E8A-4147-A177-3AD203B41FA5}">
                      <a16:colId xmlns:a16="http://schemas.microsoft.com/office/drawing/2014/main" val="301645673"/>
                    </a:ext>
                  </a:extLst>
                </a:gridCol>
                <a:gridCol w="1665497">
                  <a:extLst>
                    <a:ext uri="{9D8B030D-6E8A-4147-A177-3AD203B41FA5}">
                      <a16:colId xmlns:a16="http://schemas.microsoft.com/office/drawing/2014/main" val="4070931687"/>
                    </a:ext>
                  </a:extLst>
                </a:gridCol>
                <a:gridCol w="1949739">
                  <a:extLst>
                    <a:ext uri="{9D8B030D-6E8A-4147-A177-3AD203B41FA5}">
                      <a16:colId xmlns:a16="http://schemas.microsoft.com/office/drawing/2014/main" val="1001502905"/>
                    </a:ext>
                  </a:extLst>
                </a:gridCol>
                <a:gridCol w="1069618">
                  <a:extLst>
                    <a:ext uri="{9D8B030D-6E8A-4147-A177-3AD203B41FA5}">
                      <a16:colId xmlns:a16="http://schemas.microsoft.com/office/drawing/2014/main" val="3343984564"/>
                    </a:ext>
                  </a:extLst>
                </a:gridCol>
                <a:gridCol w="1609562">
                  <a:extLst>
                    <a:ext uri="{9D8B030D-6E8A-4147-A177-3AD203B41FA5}">
                      <a16:colId xmlns:a16="http://schemas.microsoft.com/office/drawing/2014/main" val="2475843488"/>
                    </a:ext>
                  </a:extLst>
                </a:gridCol>
                <a:gridCol w="2157498">
                  <a:extLst>
                    <a:ext uri="{9D8B030D-6E8A-4147-A177-3AD203B41FA5}">
                      <a16:colId xmlns:a16="http://schemas.microsoft.com/office/drawing/2014/main" val="4005714899"/>
                    </a:ext>
                  </a:extLst>
                </a:gridCol>
              </a:tblGrid>
              <a:tr h="4139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Model Name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Input Size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# Parameters (Approx)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Pretrained Dataset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Original Classes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Notes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Docs Link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84042346"/>
                  </a:ext>
                </a:extLst>
              </a:tr>
              <a:tr h="4139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EfficientNetB0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5.3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Lightweight, accurate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2"/>
                        </a:rPr>
                        <a:t>EfficientNetB0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2193085466"/>
                  </a:ext>
                </a:extLst>
              </a:tr>
              <a:tr h="4139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EfficientNetB1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7.8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Slightly heavier than B0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3"/>
                        </a:rPr>
                        <a:t>EfficientNetB1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1448665346"/>
                  </a:ext>
                </a:extLst>
              </a:tr>
              <a:tr h="6261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EfficientNetV2S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384×384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21.5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ImageNet21k/1k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You can resize to 224 if memory-constrained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4"/>
                        </a:rPr>
                        <a:t>EfficientNetV2S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4062457729"/>
                  </a:ext>
                </a:extLst>
              </a:tr>
              <a:tr h="5074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MobileNetV2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3.4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Very efficient, good on low compute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5"/>
                        </a:rPr>
                        <a:t>MobileNetV2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3414961265"/>
                  </a:ext>
                </a:extLst>
              </a:tr>
              <a:tr h="5074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MobileNetV3Small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2.5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Add alpha=1.0, small and fast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6"/>
                        </a:rPr>
                        <a:t>MobileNetV3Small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4123946438"/>
                  </a:ext>
                </a:extLst>
              </a:tr>
              <a:tr h="2508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ResNet50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25.6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Heavy, accurate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7"/>
                        </a:rPr>
                        <a:t>ResNet50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2807021986"/>
                  </a:ext>
                </a:extLst>
              </a:tr>
              <a:tr h="4139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ResNet101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44.7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Heavier than ResNet50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8"/>
                        </a:rPr>
                        <a:t>ResNet101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710412045"/>
                  </a:ext>
                </a:extLst>
              </a:tr>
              <a:tr h="5074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DenseNet121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8.1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Dense connections, good for fine details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9"/>
                        </a:rPr>
                        <a:t>DenseNet121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120911387"/>
                  </a:ext>
                </a:extLst>
              </a:tr>
              <a:tr h="6261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InceptionV3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299×299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23.8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Needs higher input size, use only if GPU allows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10"/>
                        </a:rPr>
                        <a:t>InceptionV3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2035993008"/>
                  </a:ext>
                </a:extLst>
              </a:tr>
              <a:tr h="5074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NASNetMobile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5.3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Lightweight NAS-optimized model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11"/>
                        </a:rPr>
                        <a:t>NASNetMobile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492375899"/>
                  </a:ext>
                </a:extLst>
              </a:tr>
              <a:tr h="63574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Xception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299×299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22.9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Depthwise separable convolutions, needs higher input size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>
                          <a:effectLst/>
                          <a:hlinkClick r:id="rId12"/>
                        </a:rPr>
                        <a:t>Xception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1108019278"/>
                  </a:ext>
                </a:extLst>
              </a:tr>
              <a:tr h="6261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VGG16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224×224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138 million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ImageNet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Very heavy, but still good for transfer learning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sng" kern="100" dirty="0">
                          <a:effectLst/>
                          <a:hlinkClick r:id="rId13"/>
                        </a:rPr>
                        <a:t>VGG16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233" marR="45233" marT="0" marB="0" anchor="ctr"/>
                </a:tc>
                <a:extLst>
                  <a:ext uri="{0D108BD9-81ED-4DB2-BD59-A6C34878D82A}">
                    <a16:rowId xmlns:a16="http://schemas.microsoft.com/office/drawing/2014/main" val="155591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5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79C5-0F45-88B4-DB55-606D45F3C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A5C6-7C8F-66BE-CE2E-74FF5D0D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FUTURE WORK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C7099-7DBF-F94F-49BE-17584F85B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EXPECTED TRAINING PERFORMANCE (PHASE 1 AND PHASE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392A2-22E3-1E75-321B-D57D96ED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43302"/>
              </p:ext>
            </p:extLst>
          </p:nvPr>
        </p:nvGraphicFramePr>
        <p:xfrm>
          <a:off x="188843" y="403800"/>
          <a:ext cx="11817627" cy="6288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0950">
                  <a:extLst>
                    <a:ext uri="{9D8B030D-6E8A-4147-A177-3AD203B41FA5}">
                      <a16:colId xmlns:a16="http://schemas.microsoft.com/office/drawing/2014/main" val="2239451707"/>
                    </a:ext>
                  </a:extLst>
                </a:gridCol>
                <a:gridCol w="1940445">
                  <a:extLst>
                    <a:ext uri="{9D8B030D-6E8A-4147-A177-3AD203B41FA5}">
                      <a16:colId xmlns:a16="http://schemas.microsoft.com/office/drawing/2014/main" val="566542966"/>
                    </a:ext>
                  </a:extLst>
                </a:gridCol>
                <a:gridCol w="1941558">
                  <a:extLst>
                    <a:ext uri="{9D8B030D-6E8A-4147-A177-3AD203B41FA5}">
                      <a16:colId xmlns:a16="http://schemas.microsoft.com/office/drawing/2014/main" val="1028565421"/>
                    </a:ext>
                  </a:extLst>
                </a:gridCol>
                <a:gridCol w="1941558">
                  <a:extLst>
                    <a:ext uri="{9D8B030D-6E8A-4147-A177-3AD203B41FA5}">
                      <a16:colId xmlns:a16="http://schemas.microsoft.com/office/drawing/2014/main" val="3742090656"/>
                    </a:ext>
                  </a:extLst>
                </a:gridCol>
                <a:gridCol w="1941558">
                  <a:extLst>
                    <a:ext uri="{9D8B030D-6E8A-4147-A177-3AD203B41FA5}">
                      <a16:colId xmlns:a16="http://schemas.microsoft.com/office/drawing/2014/main" val="899380399"/>
                    </a:ext>
                  </a:extLst>
                </a:gridCol>
                <a:gridCol w="1941558">
                  <a:extLst>
                    <a:ext uri="{9D8B030D-6E8A-4147-A177-3AD203B41FA5}">
                      <a16:colId xmlns:a16="http://schemas.microsoft.com/office/drawing/2014/main" val="3252501324"/>
                    </a:ext>
                  </a:extLst>
                </a:gridCol>
              </a:tblGrid>
              <a:tr h="7082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Model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Phase 1 Time per Epoch (sec)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Phase 2 Time per Epoch (sec)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Total Time per Fold (min)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Total Time for 5 Folds (hr)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Notes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3697919513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EfficientNetB0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200 (after first)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~87.5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7.3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Measured baseline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195662624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EfficientNetB1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230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700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8.3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Slightly larger than B0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819380704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EfficientNetV2S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500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900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~220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18.3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Large input size (384+)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3289599283"/>
                  </a:ext>
                </a:extLst>
              </a:tr>
              <a:tr h="22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MobileNetV2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140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300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~60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5.0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Lightweight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156457050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MobileNetV3Small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130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270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~55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4.6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Very small, fast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1712817652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ResNet50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300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700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~130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10.8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Heavy backbone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598405746"/>
                  </a:ext>
                </a:extLst>
              </a:tr>
              <a:tr h="22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ResNet101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400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900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~175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14.6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Very deep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3851125287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DenseNet121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270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650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~150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12.5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Dense connections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372113702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InceptionV3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420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850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~190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15.8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Needs 299×299 input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2588633723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NASNetMobile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250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500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~115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9.6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NAS-designed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829354891"/>
                  </a:ext>
                </a:extLst>
              </a:tr>
              <a:tr h="468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Xception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450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900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~200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16.7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Needs 299×299 input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1117499935"/>
                  </a:ext>
                </a:extLst>
              </a:tr>
              <a:tr h="7082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VGG16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400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900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~175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14.6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effectLst/>
                        </a:rPr>
                        <a:t>Very heavy (138M params)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57" marR="61457" marT="0" marB="0" anchor="ctr"/>
                </a:tc>
                <a:extLst>
                  <a:ext uri="{0D108BD9-81ED-4DB2-BD59-A6C34878D82A}">
                    <a16:rowId xmlns:a16="http://schemas.microsoft.com/office/drawing/2014/main" val="1643577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7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E493-6D12-A32F-03CA-4658C61A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Bahnschrift Condensed" panose="020B0502040204020203" pitchFamily="34" charset="0"/>
              </a:rPr>
              <a:t>GROUP MEMBERS</a:t>
            </a:r>
            <a:br>
              <a:rPr lang="en-IN" b="1" dirty="0">
                <a:latin typeface="Bahnschrift Condensed" panose="020B0502040204020203" pitchFamily="34" charset="0"/>
              </a:rPr>
            </a:br>
            <a:r>
              <a:rPr lang="en-IN" b="1" dirty="0">
                <a:latin typeface="Bahnschrift Condensed" panose="020B0502040204020203" pitchFamily="34" charset="0"/>
              </a:rPr>
              <a:t>&amp;</a:t>
            </a:r>
            <a:br>
              <a:rPr lang="en-IN" b="1" dirty="0">
                <a:latin typeface="Bahnschrift Condensed" panose="020B0502040204020203" pitchFamily="34" charset="0"/>
              </a:rPr>
            </a:br>
            <a:r>
              <a:rPr lang="en-IN" b="1" dirty="0">
                <a:latin typeface="Bahnschrift Condensed" panose="020B0502040204020203" pitchFamily="34" charset="0"/>
              </a:rPr>
              <a:t>TEAM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ABD23-4736-DB52-C2F2-43C17F45A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533" y="1337700"/>
            <a:ext cx="5530206" cy="141326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IN" sz="1800" b="0" i="0" u="none" strike="noStrike" baseline="0" dirty="0">
                <a:latin typeface="Verdana" panose="020B0604030504040204" pitchFamily="34" charset="0"/>
              </a:rPr>
              <a:t>Sarthak Shah (UG/02/BTCSE/2021/021)</a:t>
            </a:r>
          </a:p>
          <a:p>
            <a:r>
              <a:rPr lang="en-IN" sz="1800" dirty="0">
                <a:latin typeface="Verdana" panose="020B0604030504040204" pitchFamily="34" charset="0"/>
              </a:rPr>
              <a:t>Tanbir Saha (UG/02/BTCSEAIML/2021/013)</a:t>
            </a:r>
            <a:endParaRPr lang="en-IN" sz="1800" b="0" i="0" u="none" strike="noStrike" baseline="0" dirty="0"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33D0D-B6F3-D357-10D3-153DE08E05BE}"/>
              </a:ext>
            </a:extLst>
          </p:cNvPr>
          <p:cNvSpPr txBox="1">
            <a:spLocks/>
          </p:cNvSpPr>
          <p:nvPr/>
        </p:nvSpPr>
        <p:spPr>
          <a:xfrm>
            <a:off x="810000" y="4296419"/>
            <a:ext cx="3040909" cy="702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Team guide 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EE6324-75C5-ACA8-A0BC-13D2181EF67E}"/>
              </a:ext>
            </a:extLst>
          </p:cNvPr>
          <p:cNvSpPr txBox="1">
            <a:spLocks/>
          </p:cNvSpPr>
          <p:nvPr/>
        </p:nvSpPr>
        <p:spPr>
          <a:xfrm>
            <a:off x="5452533" y="3429000"/>
            <a:ext cx="4806760" cy="1874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1800" b="1" dirty="0">
                <a:latin typeface="Verdana" panose="020B0604030504040204" pitchFamily="34" charset="0"/>
              </a:rPr>
              <a:t>Mr. Ayushman Bilas Thakur</a:t>
            </a:r>
          </a:p>
          <a:p>
            <a:pPr marL="0" indent="0" algn="r">
              <a:buNone/>
            </a:pPr>
            <a:r>
              <a:rPr lang="en-IN" sz="1800" dirty="0">
                <a:latin typeface="Verdana" panose="020B0604030504040204" pitchFamily="34" charset="0"/>
              </a:rPr>
              <a:t>Assistant Professor</a:t>
            </a:r>
          </a:p>
          <a:p>
            <a:pPr marL="0" indent="0" algn="r">
              <a:buNone/>
            </a:pPr>
            <a:r>
              <a:rPr lang="en-IN" sz="1800" dirty="0">
                <a:latin typeface="Verdana" panose="020B0604030504040204" pitchFamily="34" charset="0"/>
              </a:rPr>
              <a:t>Department of CSE</a:t>
            </a:r>
          </a:p>
          <a:p>
            <a:pPr marL="0" indent="0" algn="r">
              <a:buNone/>
            </a:pPr>
            <a:r>
              <a:rPr lang="en-IN" sz="1800" dirty="0">
                <a:latin typeface="Verdana" panose="020B0604030504040204" pitchFamily="34" charset="0"/>
              </a:rPr>
              <a:t>Adamas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245D2-4488-D4AA-6368-EE3A4DEFE3F4}"/>
              </a:ext>
            </a:extLst>
          </p:cNvPr>
          <p:cNvSpPr txBox="1"/>
          <p:nvPr/>
        </p:nvSpPr>
        <p:spPr>
          <a:xfrm>
            <a:off x="7924801" y="5723747"/>
            <a:ext cx="3826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  <a:ea typeface="Cambria" panose="0204050305040603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30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6FD01-8BD9-A59A-B0EA-CED87717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ED77-D80D-FEC9-BD53-C3599E2D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Bahnschrift Condensed" panose="020B0502040204020203" pitchFamily="34" charset="0"/>
              </a:rPr>
              <a:t>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A9C94F-A92A-518A-9936-5C2DE6CA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444" y="1674413"/>
            <a:ext cx="6589643" cy="3509175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Platform : Web App</a:t>
            </a:r>
          </a:p>
          <a:p>
            <a:pPr algn="just"/>
            <a:r>
              <a:rPr lang="en-US" sz="2000" dirty="0"/>
              <a:t>Input: User captured image of the infected crop.</a:t>
            </a:r>
          </a:p>
          <a:p>
            <a:pPr algn="just"/>
            <a:r>
              <a:rPr lang="en-US" sz="2000" dirty="0"/>
              <a:t>Output: the name of the crop and the name of the infected disease</a:t>
            </a:r>
          </a:p>
        </p:txBody>
      </p:sp>
    </p:spTree>
    <p:extLst>
      <p:ext uri="{BB962C8B-B14F-4D97-AF65-F5344CB8AC3E}">
        <p14:creationId xmlns:p14="http://schemas.microsoft.com/office/powerpoint/2010/main" val="63917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A4E8-26DD-50C2-5A63-F940A445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LITERATURE REVIEW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AB06-AC5F-ADD5-0FF1-FD27CEF17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7ED0BA-561F-4E78-EEC3-6FBBFE2BD0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008603"/>
              </p:ext>
            </p:extLst>
          </p:nvPr>
        </p:nvGraphicFramePr>
        <p:xfrm>
          <a:off x="277744" y="119271"/>
          <a:ext cx="11778422" cy="667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551">
                  <a:extLst>
                    <a:ext uri="{9D8B030D-6E8A-4147-A177-3AD203B41FA5}">
                      <a16:colId xmlns:a16="http://schemas.microsoft.com/office/drawing/2014/main" val="2917482855"/>
                    </a:ext>
                  </a:extLst>
                </a:gridCol>
                <a:gridCol w="2242665">
                  <a:extLst>
                    <a:ext uri="{9D8B030D-6E8A-4147-A177-3AD203B41FA5}">
                      <a16:colId xmlns:a16="http://schemas.microsoft.com/office/drawing/2014/main" val="26241614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29117964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3989873291"/>
                    </a:ext>
                  </a:extLst>
                </a:gridCol>
                <a:gridCol w="3321371">
                  <a:extLst>
                    <a:ext uri="{9D8B030D-6E8A-4147-A177-3AD203B41FA5}">
                      <a16:colId xmlns:a16="http://schemas.microsoft.com/office/drawing/2014/main" val="4200500800"/>
                    </a:ext>
                  </a:extLst>
                </a:gridCol>
                <a:gridCol w="2394955">
                  <a:extLst>
                    <a:ext uri="{9D8B030D-6E8A-4147-A177-3AD203B41FA5}">
                      <a16:colId xmlns:a16="http://schemas.microsoft.com/office/drawing/2014/main" val="556109198"/>
                    </a:ext>
                  </a:extLst>
                </a:gridCol>
              </a:tblGrid>
              <a:tr h="232447">
                <a:tc>
                  <a:txBody>
                    <a:bodyPr/>
                    <a:lstStyle/>
                    <a:p>
                      <a:r>
                        <a:rPr lang="en-IN" sz="900" dirty="0"/>
                        <a:t>Sl.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Approach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Contributions / Model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Evaluation Metrics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07398"/>
                  </a:ext>
                </a:extLst>
              </a:tr>
              <a:tr h="581116">
                <a:tc>
                  <a:txBody>
                    <a:bodyPr/>
                    <a:lstStyle/>
                    <a:p>
                      <a:r>
                        <a:rPr lang="en-IN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2"/>
                        </a:rPr>
                        <a:t>Plant Disease Detection Using Deep Convolutional Neural Network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M. K. R. Reddy, S. P. Kumar,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Custom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Developed a 14-layer CNN (14-DCNN) trained on augmented datasets; converted model to TensorFlow Lite for mobile deployment.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Training Accuracy: 99.993%, Validation Accuracy: 99.985%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419071"/>
                  </a:ext>
                </a:extLst>
              </a:tr>
              <a:tr h="755451">
                <a:tc>
                  <a:txBody>
                    <a:bodyPr/>
                    <a:lstStyle/>
                    <a:p>
                      <a:r>
                        <a:rPr lang="en-IN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3"/>
                        </a:rPr>
                        <a:t>Deep Learning-Based Leaf Disease Detection in Crops Using Images for Agricultural Applications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sz="900"/>
                        <a:t>S. Sharma, A. Singh,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Transfer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Fine-tuned pre-trained models (DenseNet-121, ResNet-50, VGG-16, Inception V4) on the PlantVillage dataset; addressed multi-class, multi-label classification challenges.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Accuracy, Sensitivity, Specificity, 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886688"/>
                  </a:ext>
                </a:extLst>
              </a:tr>
              <a:tr h="581116">
                <a:tc>
                  <a:txBody>
                    <a:bodyPr/>
                    <a:lstStyle/>
                    <a:p>
                      <a:r>
                        <a:rPr lang="en-IN" sz="9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4"/>
                        </a:rPr>
                        <a:t>Using Deep Learning for Image-Based Plant Disease Detection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S. P. Mohanty, D. Hughes, M. Salathé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Custom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Trained a deep CNN on 54,306 images to identify 14 crop species and 26 diseases; demonstrated feasibility of smartphone-assisted disease diagnosis.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Accuracy: 99.35% on test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031140"/>
                  </a:ext>
                </a:extLst>
              </a:tr>
              <a:tr h="668284">
                <a:tc>
                  <a:txBody>
                    <a:bodyPr/>
                    <a:lstStyle/>
                    <a:p>
                      <a:r>
                        <a:rPr lang="en-IN" sz="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hlinkClick r:id="rId5"/>
                        </a:rPr>
                        <a:t>Explainable Vision Transformer Enabled Convolutional Neural Network for Plant Disease Identification: </a:t>
                      </a:r>
                      <a:r>
                        <a:rPr lang="en-US" sz="900" dirty="0" err="1">
                          <a:hlinkClick r:id="rId5"/>
                        </a:rPr>
                        <a:t>PlantXViT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P. S. Thakur, P. Khanna, T. Sheorey, A. Ojha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Vision Transformer +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Proposed PlantXViT, combining CNNs with Vision Transformers; evaluated on five datasets; emphasized model explainability using Grad-CAM and LIME techniques.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Accuracy: &gt;93.55% (Apple), &gt;92.59% (Maize), &gt;98.33% (Rice)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567711"/>
                  </a:ext>
                </a:extLst>
              </a:tr>
              <a:tr h="668284">
                <a:tc>
                  <a:txBody>
                    <a:bodyPr/>
                    <a:lstStyle/>
                    <a:p>
                      <a:r>
                        <a:rPr lang="en-IN" sz="9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6"/>
                        </a:rPr>
                        <a:t>Plant Leaf Disease Detection Using Deep Learning: A Multi-Dataset Approach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K. Meghraoui, I. Sebari, J. Pilz,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Transfer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Employed multiple datasets and deep learning models for robust plant disease detection; addressed challenges in dataset variability and model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Not specified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01942"/>
                  </a:ext>
                </a:extLst>
              </a:tr>
              <a:tr h="668284">
                <a:tc>
                  <a:txBody>
                    <a:bodyPr/>
                    <a:lstStyle/>
                    <a:p>
                      <a:r>
                        <a:rPr lang="en-IN" sz="9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7"/>
                        </a:rPr>
                        <a:t>Plant Disease Detection Using Image Processing and Machine Learning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P. Kulkarni, A. Karwande, T. Kolhe, S. Kamble, A. Joshi, M. Wyawahare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Proposed a technique combining image processing with machine learning algorithms for efficient crop disease detection; aimed to reduce reliance on skilled labor.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Not specified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12291"/>
                  </a:ext>
                </a:extLst>
              </a:tr>
              <a:tr h="842619">
                <a:tc>
                  <a:txBody>
                    <a:bodyPr/>
                    <a:lstStyle/>
                    <a:p>
                      <a:r>
                        <a:rPr lang="en-IN" sz="9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8"/>
                        </a:rPr>
                        <a:t>Plant Disease Detection and Classification Using Deep Learning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M. M. Qureshi, M. M. Iqbal, S. Ramzan, S. Majeed, M. S. Bashir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Transfer Learning + Custom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Developed an end-to-end framework for tomato leaf disease identification using both transfer learning and custom CNN architectures; achieved high classification accuracy on unseen samples.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Accuracy: 92% on unseen samples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927931"/>
                  </a:ext>
                </a:extLst>
              </a:tr>
              <a:tr h="668284">
                <a:tc>
                  <a:txBody>
                    <a:bodyPr/>
                    <a:lstStyle/>
                    <a:p>
                      <a:r>
                        <a:rPr lang="en-IN" sz="9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9"/>
                        </a:rPr>
                        <a:t>A Deep Learning Enabled Multi-Class Plant Disease Detection Model Based on Computer Vision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A. F. Fuentes, S. </a:t>
                      </a:r>
                      <a:r>
                        <a:rPr lang="es-ES" sz="900" dirty="0" err="1"/>
                        <a:t>Yoon</a:t>
                      </a:r>
                      <a:r>
                        <a:rPr lang="es-ES" sz="900" dirty="0"/>
                        <a:t>, S. C. Kim, D. S. 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Developed a robust deep learning-based detector for real-time tomato plant diseases and pests recognition; emphasized real-time application and high performance.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Not specified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023412"/>
                  </a:ext>
                </a:extLst>
              </a:tr>
              <a:tr h="246865">
                <a:tc>
                  <a:txBody>
                    <a:bodyPr/>
                    <a:lstStyle/>
                    <a:p>
                      <a:r>
                        <a:rPr lang="en-IN" sz="9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hlinkClick r:id="rId10"/>
                        </a:rPr>
                        <a:t>An open access repository of images on plant health to enable the development of mobile disease diagnostics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David P. Hughes, Marcel Salathé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Dataset / Survey /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Developed an open dataset (PlantVillage) for plant disease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Not specified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926813"/>
                  </a:ext>
                </a:extLst>
              </a:tr>
              <a:tr h="216380">
                <a:tc>
                  <a:txBody>
                    <a:bodyPr/>
                    <a:lstStyle/>
                    <a:p>
                      <a:r>
                        <a:rPr lang="en-IN" sz="9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hlinkClick r:id="rId11"/>
                        </a:rPr>
                        <a:t>On Using Transfer Learning for Plant Disease Detection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Abhinav Sagar, Dheeba 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Transfer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Used pre-trained VGG16 and </a:t>
                      </a:r>
                      <a:r>
                        <a:rPr lang="en-US" sz="900" dirty="0" err="1"/>
                        <a:t>ResNet</a:t>
                      </a:r>
                      <a:r>
                        <a:rPr lang="en-US" sz="900" dirty="0"/>
                        <a:t> architectures for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Accuracy, Precision, 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11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81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442BE-9AEA-61C9-DCF2-DF79C1834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0381-DE02-5540-7394-A449F0D8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hnschrift Condensed" panose="020B0502040204020203" pitchFamily="34" charset="0"/>
              </a:rPr>
              <a:t>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A6E6-0885-C074-1857-2ADDFAC7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/>
              <a:t>Accurately classify plant species from leaf images</a:t>
            </a:r>
            <a:r>
              <a:rPr lang="en-IN" sz="2000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000" dirty="0"/>
              <a:t>Identify diseases affecting specific species.</a:t>
            </a:r>
          </a:p>
          <a:p>
            <a:pPr algn="just">
              <a:lnSpc>
                <a:spcPct val="100000"/>
              </a:lnSpc>
            </a:pPr>
            <a:r>
              <a:rPr lang="en-US" sz="2000" dirty="0"/>
              <a:t>Build a deep learning model for multi-class classification.</a:t>
            </a:r>
          </a:p>
          <a:p>
            <a:pPr algn="just">
              <a:lnSpc>
                <a:spcPct val="100000"/>
              </a:lnSpc>
            </a:pPr>
            <a:r>
              <a:rPr lang="en-IN" sz="2000" dirty="0">
                <a:effectLst/>
                <a:ea typeface="Times New Roman" panose="02020603050405020304" pitchFamily="18" charset="0"/>
              </a:rPr>
              <a:t>Leverage pre-trained models.</a:t>
            </a:r>
          </a:p>
          <a:p>
            <a:pPr algn="just">
              <a:lnSpc>
                <a:spcPct val="100000"/>
              </a:lnSpc>
            </a:pPr>
            <a:r>
              <a:rPr lang="en-IN" sz="2000" dirty="0">
                <a:effectLst/>
                <a:ea typeface="Times New Roman" panose="02020603050405020304" pitchFamily="18" charset="0"/>
              </a:rPr>
              <a:t>Contribute to </a:t>
            </a:r>
            <a:r>
              <a:rPr lang="en-IN" sz="2000" dirty="0">
                <a:ea typeface="Times New Roman" panose="02020603050405020304" pitchFamily="18" charset="0"/>
              </a:rPr>
              <a:t>s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ustainable agriculture.</a:t>
            </a:r>
          </a:p>
        </p:txBody>
      </p:sp>
    </p:spTree>
    <p:extLst>
      <p:ext uri="{BB962C8B-B14F-4D97-AF65-F5344CB8AC3E}">
        <p14:creationId xmlns:p14="http://schemas.microsoft.com/office/powerpoint/2010/main" val="161681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may contain: green leaf on white background with clipping for text or image stock photo and royalty">
            <a:extLst>
              <a:ext uri="{FF2B5EF4-FFF2-40B4-BE49-F238E27FC236}">
                <a16:creationId xmlns:a16="http://schemas.microsoft.com/office/drawing/2014/main" id="{D70C97E9-4C5D-8658-BD66-F1B3837A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555763"/>
            <a:ext cx="3184113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two green leaves on white background with clipping path to the top right and bottom left">
            <a:extLst>
              <a:ext uri="{FF2B5EF4-FFF2-40B4-BE49-F238E27FC236}">
                <a16:creationId xmlns:a16="http://schemas.microsoft.com/office/drawing/2014/main" id="{50E3EE2E-27B4-DD94-12E5-4CE65EF5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43" y="555763"/>
            <a:ext cx="2807970" cy="2441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is may contain: green leaves are arranged in the shape of different shapes and sizes, including one large leaf">
            <a:extLst>
              <a:ext uri="{FF2B5EF4-FFF2-40B4-BE49-F238E27FC236}">
                <a16:creationId xmlns:a16="http://schemas.microsoft.com/office/drawing/2014/main" id="{9633B0C5-90C7-E483-9D02-0668418F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3052141"/>
            <a:ext cx="2318703" cy="3250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is may contain: the different types of leaves on a white background, including green and brown leaf shapes">
            <a:extLst>
              <a:ext uri="{FF2B5EF4-FFF2-40B4-BE49-F238E27FC236}">
                <a16:creationId xmlns:a16="http://schemas.microsoft.com/office/drawing/2014/main" id="{6473AADB-83D3-69F7-55F2-68C2A2339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2319" r="3970" b="3044"/>
          <a:stretch/>
        </p:blipFill>
        <p:spPr bwMode="auto">
          <a:xfrm>
            <a:off x="7180578" y="555763"/>
            <a:ext cx="4229544" cy="5753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is may contain: the different types of leaves are shown in this poster">
            <a:extLst>
              <a:ext uri="{FF2B5EF4-FFF2-40B4-BE49-F238E27FC236}">
                <a16:creationId xmlns:a16="http://schemas.microsoft.com/office/drawing/2014/main" id="{CA208772-4FED-218B-F241-0BEB07A7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18" y="3271216"/>
            <a:ext cx="3755609" cy="3031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is may contain: different types of leaves and their names on a white background, including the leaf size">
            <a:extLst>
              <a:ext uri="{FF2B5EF4-FFF2-40B4-BE49-F238E27FC236}">
                <a16:creationId xmlns:a16="http://schemas.microsoft.com/office/drawing/2014/main" id="{B86D7C17-EC46-7E4C-6183-6B15EBF6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2" y="1039053"/>
            <a:ext cx="6524625" cy="481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is may contain: the leaves have yellow and brown spots on them">
            <a:extLst>
              <a:ext uri="{FF2B5EF4-FFF2-40B4-BE49-F238E27FC236}">
                <a16:creationId xmlns:a16="http://schemas.microsoft.com/office/drawing/2014/main" id="{D1DDA202-D436-0E49-BEFA-A21D25EF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20" y="3766515"/>
            <a:ext cx="2092188" cy="2092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is may contain: some green leaves with yellow dots on them and brown spots all over the leaf surface">
            <a:extLst>
              <a:ext uri="{FF2B5EF4-FFF2-40B4-BE49-F238E27FC236}">
                <a16:creationId xmlns:a16="http://schemas.microsoft.com/office/drawing/2014/main" id="{6FB1B503-BF83-0E70-B285-112B01B1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40" y="2731605"/>
            <a:ext cx="2077783" cy="3127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is may contain: the leaves have black spots on them and are green with brown spots, but it's hard to tell what type of leaf this plant is">
            <a:extLst>
              <a:ext uri="{FF2B5EF4-FFF2-40B4-BE49-F238E27FC236}">
                <a16:creationId xmlns:a16="http://schemas.microsoft.com/office/drawing/2014/main" id="{D4A9D8B2-C59D-4633-8986-D15BA926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2" y="1039053"/>
            <a:ext cx="2094384" cy="3127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is may contain: the leaves have black spots on them">
            <a:extLst>
              <a:ext uri="{FF2B5EF4-FFF2-40B4-BE49-F238E27FC236}">
                <a16:creationId xmlns:a16="http://schemas.microsoft.com/office/drawing/2014/main" id="{86E53136-D042-9C0B-E461-5B02FA4B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8" y="4343399"/>
            <a:ext cx="2020404" cy="1515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tory Pin image">
            <a:extLst>
              <a:ext uri="{FF2B5EF4-FFF2-40B4-BE49-F238E27FC236}">
                <a16:creationId xmlns:a16="http://schemas.microsoft.com/office/drawing/2014/main" id="{11C8ACB5-5AEC-2CDE-2CF3-77F434CC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858" y="1039053"/>
            <a:ext cx="2260365" cy="1514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ory Pin image">
            <a:extLst>
              <a:ext uri="{FF2B5EF4-FFF2-40B4-BE49-F238E27FC236}">
                <a16:creationId xmlns:a16="http://schemas.microsoft.com/office/drawing/2014/main" id="{D7C25039-D912-2F81-2165-38D275574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645" y="1039053"/>
            <a:ext cx="1764954" cy="2352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5CB743-1F8F-F077-1319-8087C6A27594}"/>
              </a:ext>
            </a:extLst>
          </p:cNvPr>
          <p:cNvGraphicFramePr>
            <a:graphicFrameLocks noGrp="1"/>
          </p:cNvGraphicFramePr>
          <p:nvPr/>
        </p:nvGraphicFramePr>
        <p:xfrm>
          <a:off x="223189" y="197821"/>
          <a:ext cx="11745622" cy="644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06">
                  <a:extLst>
                    <a:ext uri="{9D8B030D-6E8A-4147-A177-3AD203B41FA5}">
                      <a16:colId xmlns:a16="http://schemas.microsoft.com/office/drawing/2014/main" val="4221762849"/>
                    </a:ext>
                  </a:extLst>
                </a:gridCol>
                <a:gridCol w="1775541">
                  <a:extLst>
                    <a:ext uri="{9D8B030D-6E8A-4147-A177-3AD203B41FA5}">
                      <a16:colId xmlns:a16="http://schemas.microsoft.com/office/drawing/2014/main" val="3386135717"/>
                    </a:ext>
                  </a:extLst>
                </a:gridCol>
                <a:gridCol w="2026402">
                  <a:extLst>
                    <a:ext uri="{9D8B030D-6E8A-4147-A177-3AD203B41FA5}">
                      <a16:colId xmlns:a16="http://schemas.microsoft.com/office/drawing/2014/main" val="52119362"/>
                    </a:ext>
                  </a:extLst>
                </a:gridCol>
                <a:gridCol w="2198878">
                  <a:extLst>
                    <a:ext uri="{9D8B030D-6E8A-4147-A177-3AD203B41FA5}">
                      <a16:colId xmlns:a16="http://schemas.microsoft.com/office/drawing/2014/main" val="600971175"/>
                    </a:ext>
                  </a:extLst>
                </a:gridCol>
                <a:gridCol w="992692">
                  <a:extLst>
                    <a:ext uri="{9D8B030D-6E8A-4147-A177-3AD203B41FA5}">
                      <a16:colId xmlns:a16="http://schemas.microsoft.com/office/drawing/2014/main" val="538788597"/>
                    </a:ext>
                  </a:extLst>
                </a:gridCol>
                <a:gridCol w="1252844">
                  <a:extLst>
                    <a:ext uri="{9D8B030D-6E8A-4147-A177-3AD203B41FA5}">
                      <a16:colId xmlns:a16="http://schemas.microsoft.com/office/drawing/2014/main" val="221797420"/>
                    </a:ext>
                  </a:extLst>
                </a:gridCol>
                <a:gridCol w="1775541">
                  <a:extLst>
                    <a:ext uri="{9D8B030D-6E8A-4147-A177-3AD203B41FA5}">
                      <a16:colId xmlns:a16="http://schemas.microsoft.com/office/drawing/2014/main" val="2507685144"/>
                    </a:ext>
                  </a:extLst>
                </a:gridCol>
                <a:gridCol w="1218218">
                  <a:extLst>
                    <a:ext uri="{9D8B030D-6E8A-4147-A177-3AD203B41FA5}">
                      <a16:colId xmlns:a16="http://schemas.microsoft.com/office/drawing/2014/main" val="181675330"/>
                    </a:ext>
                  </a:extLst>
                </a:gridCol>
              </a:tblGrid>
              <a:tr h="1722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 Count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Classes / Species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Purpose / Use-case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2027901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PlantVillage (Original)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TensorFlow / Mendeley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~54,303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Benchmark for plant disease detection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6013099"/>
                  </a:ext>
                </a:extLst>
              </a:tr>
              <a:tr h="456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 Plant Diseases Dataset (Customized PV)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Kaggle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~87,000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Includes background/noisy variations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3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5471856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 Disease Dataset (Customized PV)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Kaggle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~54,000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Balanced &amp; enhanced version of PlantVillage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4"/>
                        </a:rPr>
                        <a:t>Link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8082708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UCI Plant Leaf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UCI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Shape-based feature recognition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5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7585361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Pl@ntNet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Zenodo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Identification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~300,000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~10,000+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Real-world noisy images, species identification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6410166"/>
                  </a:ext>
                </a:extLst>
              </a:tr>
              <a:tr h="3022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iNaturalist Species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Millions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Thousands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detection in wild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/>
                        </a:rPr>
                        <a:t>Official Site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155472"/>
                  </a:ext>
                </a:extLst>
              </a:tr>
              <a:tr h="456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One-Hundred Plant Species Leaves Dataset (UCI)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UCI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1,600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 shape-based species recognition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0345493"/>
                  </a:ext>
                </a:extLst>
              </a:tr>
              <a:tr h="3022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House Plant Species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Kaggle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~3,000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Indoor plant recognition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9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252204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PlantDoc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Disease Detection in the Wild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~2,598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 conditions, real-world testing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0"/>
                        </a:rPr>
                        <a:t>PlantDoc GitHub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6635709"/>
                  </a:ext>
                </a:extLst>
              </a:tr>
              <a:tr h="281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Paddy Doctor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Paddy 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~10,000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Paddy disease diagnosis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1"/>
                        </a:rPr>
                        <a:t>Kaggle 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9458730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 Pathology 2020 Challenge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 / Kaggle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 Leaf 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~3,000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Used in FGVC7 Kaggle competition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2"/>
                        </a:rPr>
                        <a:t>Kaggle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9147213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 Plant Leaf Disease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 Disease Detection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~4,500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Benchmark for CNN architectures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3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16719902"/>
                  </a:ext>
                </a:extLst>
              </a:tr>
              <a:tr h="281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AgriNet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ArXiv / Research Article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 Species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~160,000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Crop classification at scale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4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008298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Plants Type 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Kaggle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~3,000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Herb, Shrub, Tree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5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3087262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 Dataset (v1)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 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Disease diagnosis and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6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4030949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 Dataset (v2)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 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extension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7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4209772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 Dataset (v3)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 Disease Classification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Continued 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8"/>
                        </a:rPr>
                        <a:t>Link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8362213"/>
                  </a:ext>
                </a:extLst>
              </a:tr>
              <a:tr h="344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 Dataset (v4)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Mendeley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Leaf Disease Classification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Varies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update / version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u="sng" kern="100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19"/>
                        </a:rPr>
                        <a:t>Link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7449"/>
                  </a:ext>
                </a:extLst>
              </a:tr>
            </a:tbl>
          </a:graphicData>
        </a:graphic>
      </p:graphicFrame>
      <p:pic>
        <p:nvPicPr>
          <p:cNvPr id="5122" name="Picture 2" descr="This may contain: a woman standing next to a mobile phone with data on the screen and documents in front of her">
            <a:extLst>
              <a:ext uri="{FF2B5EF4-FFF2-40B4-BE49-F238E27FC236}">
                <a16:creationId xmlns:a16="http://schemas.microsoft.com/office/drawing/2014/main" id="{27E9195E-E7D6-7A1A-F1E4-781565AC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285875"/>
            <a:ext cx="4762500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1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696E9C9-8AF2-721F-2C44-0CAF05919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" b="556"/>
          <a:stretch/>
        </p:blipFill>
        <p:spPr bwMode="auto">
          <a:xfrm>
            <a:off x="3352800" y="255270"/>
            <a:ext cx="5486400" cy="6347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is may contain: the left and right side of a brain are depicted in blue on a dark background">
            <a:extLst>
              <a:ext uri="{FF2B5EF4-FFF2-40B4-BE49-F238E27FC236}">
                <a16:creationId xmlns:a16="http://schemas.microsoft.com/office/drawing/2014/main" id="{A84739DC-F99A-8C94-2E64-1A4A7D5A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is may contain: an image of machine learning and deep learning">
            <a:extLst>
              <a:ext uri="{FF2B5EF4-FFF2-40B4-BE49-F238E27FC236}">
                <a16:creationId xmlns:a16="http://schemas.microsoft.com/office/drawing/2014/main" id="{A6679FEA-BF62-6423-9FB7-9C830B0A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340" y="1046166"/>
            <a:ext cx="5227320" cy="4765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9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1159</TotalTime>
  <Words>2645</Words>
  <Application>Microsoft Office PowerPoint</Application>
  <PresentationFormat>Widescreen</PresentationFormat>
  <Paragraphs>766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MS Mincho</vt:lpstr>
      <vt:lpstr>Bahnschrift Condensed</vt:lpstr>
      <vt:lpstr>Calibri</vt:lpstr>
      <vt:lpstr>Calibri Light</vt:lpstr>
      <vt:lpstr>Cooper Black</vt:lpstr>
      <vt:lpstr>Rockwell</vt:lpstr>
      <vt:lpstr>Times New Roman</vt:lpstr>
      <vt:lpstr>Verdana</vt:lpstr>
      <vt:lpstr>Wingdings</vt:lpstr>
      <vt:lpstr>Atlas</vt:lpstr>
      <vt:lpstr>PLANT SPECIES &amp; LEAF DISEASE CLASSIFICATION</vt:lpstr>
      <vt:lpstr>INTRODUCTION</vt:lpstr>
      <vt:lpstr>PROBLEM STATEMENT</vt:lpstr>
      <vt:lpstr>SOLUTION</vt:lpstr>
      <vt:lpstr>LITERATURE REVIEW</vt:lpstr>
      <vt:lpstr>OBJECTIVES</vt:lpstr>
      <vt:lpstr>PowerPoint Presentation</vt:lpstr>
      <vt:lpstr>PowerPoint Presentation</vt:lpstr>
      <vt:lpstr>PowerPoint Presentation</vt:lpstr>
      <vt:lpstr>PowerPoint Presentation</vt:lpstr>
      <vt:lpstr>IMPLEMENTATION</vt:lpstr>
      <vt:lpstr>TRANSFER LEARNING BASED MODELS</vt:lpstr>
      <vt:lpstr>PowerPoint Presentation</vt:lpstr>
      <vt:lpstr>DATASET OVERVIEW</vt:lpstr>
      <vt:lpstr>PRE-TRAINED MODELS USED</vt:lpstr>
      <vt:lpstr>MODEL ARCHITECTURE</vt:lpstr>
      <vt:lpstr>MODEL TRAINING</vt:lpstr>
      <vt:lpstr>MODEL EVALUATION</vt:lpstr>
      <vt:lpstr>RESNET50</vt:lpstr>
      <vt:lpstr>DEPLOYMENT</vt:lpstr>
      <vt:lpstr>TRAINING A MODEL FROM SCRATCH</vt:lpstr>
      <vt:lpstr>PowerPoint Presentation</vt:lpstr>
      <vt:lpstr>DATASET OVERVIEW</vt:lpstr>
      <vt:lpstr>EXPLORATORY DATA ANALYSIS</vt:lpstr>
      <vt:lpstr>MODEL ARCHITECTURE</vt:lpstr>
      <vt:lpstr>TRAINING AND EVALUATION</vt:lpstr>
      <vt:lpstr>PowerPoint Presentation</vt:lpstr>
      <vt:lpstr>DEPLOYMENT</vt:lpstr>
      <vt:lpstr>CHALLENGES</vt:lpstr>
      <vt:lpstr>PowerPoint Presentation</vt:lpstr>
      <vt:lpstr>LEARNINGS</vt:lpstr>
      <vt:lpstr>FUTURE WORK</vt:lpstr>
      <vt:lpstr>FUTURE WORK (TRANSFER LEARNING APPROACH)</vt:lpstr>
      <vt:lpstr>FUTURE WORK</vt:lpstr>
      <vt:lpstr>GROUP MEMBERS &amp; TEAM GUIDE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Sarthak Shah</dc:creator>
  <cp:lastModifiedBy>Sarthak Shah</cp:lastModifiedBy>
  <cp:revision>490</cp:revision>
  <dcterms:created xsi:type="dcterms:W3CDTF">2024-08-18T10:53:00Z</dcterms:created>
  <dcterms:modified xsi:type="dcterms:W3CDTF">2025-05-09T10:06:42Z</dcterms:modified>
</cp:coreProperties>
</file>